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64" r:id="rId1"/>
    <p:sldMasterId id="2147484864" r:id="rId2"/>
    <p:sldMasterId id="2147484852" r:id="rId3"/>
    <p:sldMasterId id="2147484840" r:id="rId4"/>
  </p:sldMasterIdLst>
  <p:notesMasterIdLst>
    <p:notesMasterId r:id="rId68"/>
  </p:notesMasterIdLst>
  <p:handoutMasterIdLst>
    <p:handoutMasterId r:id="rId69"/>
  </p:handoutMasterIdLst>
  <p:sldIdLst>
    <p:sldId id="522" r:id="rId5"/>
    <p:sldId id="328" r:id="rId6"/>
    <p:sldId id="578" r:id="rId7"/>
    <p:sldId id="624" r:id="rId8"/>
    <p:sldId id="643" r:id="rId9"/>
    <p:sldId id="644" r:id="rId10"/>
    <p:sldId id="629" r:id="rId11"/>
    <p:sldId id="654" r:id="rId12"/>
    <p:sldId id="655" r:id="rId13"/>
    <p:sldId id="656" r:id="rId14"/>
    <p:sldId id="665" r:id="rId15"/>
    <p:sldId id="650" r:id="rId16"/>
    <p:sldId id="646" r:id="rId17"/>
    <p:sldId id="652" r:id="rId18"/>
    <p:sldId id="653" r:id="rId19"/>
    <p:sldId id="647" r:id="rId20"/>
    <p:sldId id="625" r:id="rId21"/>
    <p:sldId id="626" r:id="rId22"/>
    <p:sldId id="663" r:id="rId23"/>
    <p:sldId id="658" r:id="rId24"/>
    <p:sldId id="261" r:id="rId25"/>
    <p:sldId id="262" r:id="rId26"/>
    <p:sldId id="662" r:id="rId27"/>
    <p:sldId id="664" r:id="rId28"/>
    <p:sldId id="666" r:id="rId29"/>
    <p:sldId id="676" r:id="rId30"/>
    <p:sldId id="677" r:id="rId31"/>
    <p:sldId id="667" r:id="rId32"/>
    <p:sldId id="678" r:id="rId33"/>
    <p:sldId id="679" r:id="rId34"/>
    <p:sldId id="680" r:id="rId35"/>
    <p:sldId id="681" r:id="rId36"/>
    <p:sldId id="660" r:id="rId37"/>
    <p:sldId id="661" r:id="rId38"/>
    <p:sldId id="269" r:id="rId39"/>
    <p:sldId id="268" r:id="rId40"/>
    <p:sldId id="270" r:id="rId41"/>
    <p:sldId id="263" r:id="rId42"/>
    <p:sldId id="682" r:id="rId43"/>
    <p:sldId id="264" r:id="rId44"/>
    <p:sldId id="265" r:id="rId45"/>
    <p:sldId id="266" r:id="rId46"/>
    <p:sldId id="267" r:id="rId47"/>
    <p:sldId id="271" r:id="rId48"/>
    <p:sldId id="274" r:id="rId49"/>
    <p:sldId id="275" r:id="rId50"/>
    <p:sldId id="276" r:id="rId51"/>
    <p:sldId id="278" r:id="rId52"/>
    <p:sldId id="273" r:id="rId53"/>
    <p:sldId id="279" r:id="rId54"/>
    <p:sldId id="280" r:id="rId55"/>
    <p:sldId id="281" r:id="rId56"/>
    <p:sldId id="282" r:id="rId57"/>
    <p:sldId id="283" r:id="rId58"/>
    <p:sldId id="287" r:id="rId59"/>
    <p:sldId id="288" r:id="rId60"/>
    <p:sldId id="290" r:id="rId61"/>
    <p:sldId id="291" r:id="rId62"/>
    <p:sldId id="292" r:id="rId63"/>
    <p:sldId id="293" r:id="rId64"/>
    <p:sldId id="289" r:id="rId65"/>
    <p:sldId id="295" r:id="rId66"/>
    <p:sldId id="296" r:id="rId6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00AF6"/>
    <a:srgbClr val="00E4A8"/>
    <a:srgbClr val="05FF7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 autoAdjust="0"/>
    <p:restoredTop sz="79926" autoAdjust="0"/>
  </p:normalViewPr>
  <p:slideViewPr>
    <p:cSldViewPr>
      <p:cViewPr varScale="1">
        <p:scale>
          <a:sx n="72" d="100"/>
          <a:sy n="72" d="100"/>
        </p:scale>
        <p:origin x="22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53" d="100"/>
          <a:sy n="53" d="100"/>
        </p:scale>
        <p:origin x="-192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B107B2A-DAC5-4416-974E-078E8DBB78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8823D40-50F4-4203-B225-423B948F35B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DA6B86F3-BAD2-4843-9058-D4A4737699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EE122FC-8C0E-435B-8E52-C01A804A9B3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43E1ABD5-734C-45E3-8E59-EA2CFC9A0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E04FAA8-1251-4724-A213-F4314383DCC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7FE1E47-3890-4A19-BF22-ABD056D160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C360BA55-EA8A-4F4B-84B3-69CF6A8F7EA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CFB93E25-B75C-4792-AFE7-5CBE769FE4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D790EB04-C85D-4D5C-A1A5-0531589EE25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3953FBA4-B32F-45E3-99B1-1CBCA21ED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614EFBFF-6306-4FE3-969F-1673B60D76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04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055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552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03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732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040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870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27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543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0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92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85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911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064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36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47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8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E3E9B-D4E5-7642-8FFC-9FFB446976F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27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99B7588-F61D-4FBF-BD50-AEEE32F421A6}"/>
              </a:ext>
            </a:extLst>
          </p:cNvPr>
          <p:cNvCxnSpPr/>
          <p:nvPr/>
        </p:nvCxnSpPr>
        <p:spPr>
          <a:xfrm>
            <a:off x="0" y="857250"/>
            <a:ext cx="9144000" cy="1588"/>
          </a:xfrm>
          <a:prstGeom prst="line">
            <a:avLst/>
          </a:prstGeom>
          <a:ln w="63500" cap="flat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336F078-05E8-4905-BDCC-FC8A529469EC}"/>
              </a:ext>
            </a:extLst>
          </p:cNvPr>
          <p:cNvCxnSpPr/>
          <p:nvPr/>
        </p:nvCxnSpPr>
        <p:spPr>
          <a:xfrm>
            <a:off x="0" y="6286500"/>
            <a:ext cx="9144000" cy="1588"/>
          </a:xfrm>
          <a:prstGeom prst="line">
            <a:avLst/>
          </a:prstGeom>
          <a:ln w="635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0" descr="0691001310289278.jpg">
            <a:extLst>
              <a:ext uri="{FF2B5EF4-FFF2-40B4-BE49-F238E27FC236}">
                <a16:creationId xmlns:a16="http://schemas.microsoft.com/office/drawing/2014/main" id="{87A677AA-60BD-4CEE-BDB4-F2111884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8"/>
            <a:ext cx="40005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41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52C1BED-A9D5-487F-B245-D82DB0F6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defTabSz="914400">
              <a:defRPr sz="675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1F8C692-78CC-4A5C-8E3A-3B26FFA232EB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FCEED8-F8D6-4C1A-9326-78157CD4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513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75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2DB5669-4509-450F-9BA5-7E020A67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z="600" smtClean="0"/>
            </a:lvl1pPr>
          </a:lstStyle>
          <a:p>
            <a:pPr>
              <a:defRPr/>
            </a:pPr>
            <a:fld id="{BBD64506-A720-4F77-BB14-E2358CD98F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29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ED1C37-E44D-442F-A524-2B0CC916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D9EDD0A-F19E-4B68-845E-06AD1900E8C7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80729-F4B8-40E4-B08B-7ACB3226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6DAB40-5DA0-4B06-93AA-9DD10C8D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CC901749-B3AA-4CF1-8517-5C9AAF68D0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3"/>
            <a:ext cx="2057400" cy="5851525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74653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EAFEE-2AED-4036-B26B-3E98E7F8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2C9375E-6690-4556-ACFD-6BDFB3EA1D3F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2A883-DF10-4966-B647-50E3C652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39B4D-11DB-4679-AAD6-935072A5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3ABE0CA0-36AA-41A8-B719-90D21FD37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92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44538" y="1943100"/>
            <a:ext cx="8013700" cy="4132263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4AFE91BA-F00D-4AD4-B0BA-3DD924CF58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E2A2476-27F5-4020-B096-A51AF3BE902A}" type="datetime3">
              <a:rPr lang="zh-CN" altLang="en-US"/>
              <a:pPr>
                <a:defRPr/>
              </a:pPr>
              <a:t>2023年12月12日星期二</a:t>
            </a:fld>
            <a:endParaRPr lang="en-US" altLang="zh-CN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144ED91-250A-4121-A971-42F29F3CCA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6F7EBAB-EC2E-4AD3-9972-DB20B0E071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7233D89C-9E50-400E-9713-24DCDF395A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1936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>
            <a:extLst>
              <a:ext uri="{FF2B5EF4-FFF2-40B4-BE49-F238E27FC236}">
                <a16:creationId xmlns:a16="http://schemas.microsoft.com/office/drawing/2014/main" id="{6A6CEE1C-B1E6-49A4-AC1B-9746BD6069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04AD1090-538A-42E2-8FC2-8DCBA1DFD9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E0EE0D81-301B-4484-91BA-B0B58E6F66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8A795D-5C57-46AB-9338-ADE1E384A5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32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8B3CC-6795-4F44-AB2B-EF39075C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3E752-8151-48B2-8C0B-00E64A67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B973A4-BE0F-4B75-8849-400ABD70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BE183-248B-4D9E-8942-24EA97F5B2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09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AC035-2DB8-4CB7-BB2A-B0851A31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D3E43-E6DF-4C11-8258-B6A8B176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AE69F1-9B60-42D2-9C03-FA85C868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CFE8E-F2CA-46AB-BA39-C7BD0A8C1E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34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77DCC0-2397-46C3-81CC-4C83BDE5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15C91-F4BE-46A0-8D29-9165C0C4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ADCED-787C-41B1-9819-99349E54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6448D-9006-43B5-A3D0-A5356A070E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74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A7C9172-E754-46B3-9862-027CD6CB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CF5896A-7A40-4D87-A83C-172336D2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4E7C822-A520-4673-86FC-4FF954DF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A27EC-D108-4FB0-82DA-68AC0A3878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231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6DAB10C-6B6B-41DC-87B8-E0EC684B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ACDF288-E0D7-449D-BE80-342AAD48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09A8A68-13BC-4A82-96AD-3F8A86B5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56861-FF12-48EA-A19C-676DD159F9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0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0389697-5FB3-496E-AA61-6C01BA5B1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605EFCB-3CD5-4190-BB78-0F90DE36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0437A9D-921D-4043-B26E-BAF99C6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80E0-400C-499B-A427-98DB4A7BA1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4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5137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EA28C-2B03-44EC-A5A1-E0F94F38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90714F0-0A52-4543-921E-29D684DC90F9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C1009-EE1C-4451-B851-10BDB25F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C439A-DE39-41CC-A007-2783D0C1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F2B8B70F-C0AF-4288-9A78-E3AF0CF261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51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85D7DCE3-2289-433C-BD8E-8FE59677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99B300C-79F4-46F2-992F-200EDC7A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3F90469-0D83-4E9F-912E-7196E7EA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9AD10-3D4B-4D13-B801-58E3E5240C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57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5D111E9-B7E2-49A0-AE3F-E675B023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CA9B249-3677-4487-8A03-60E048D3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133748C-044C-4671-A451-818B6526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3BF1C-49AD-465B-B394-F465E1932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81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FF20DEE-CF98-4A87-94F5-F9D2693E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7899822-5070-4369-AA3C-BEE42237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EA37F12-F519-4F34-9C62-1D0BA1C4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F7598-3DFE-45FD-A427-1CB8AA817E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07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E2355-638B-4FF3-94E1-96288910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50D44C-D1E2-400D-B7FF-DBAF130A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21039-F1A5-474F-8774-C13F5626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7429E-E955-441D-991C-C9295A2D72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92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D3E4C-4F3F-435F-9CAA-3562E516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12F98-D6B9-4892-8E78-EECC2397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F1D329-21A2-4267-9563-79DC215A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70E83-0C45-46DD-B498-CD49EC40E2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209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E278F-03BE-4D8C-9D85-5D41242C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87FF3-C6F4-458D-9601-147C00AB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E32A5-6DE6-42AB-85DC-44220855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132D5-C2AE-468B-B1E4-0B2C01F61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30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66D8E8-7188-465F-98B5-7DC20240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0A72-8C69-47F1-A644-59242129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CAF5CA-ECAF-4904-ABEE-6BE6863F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D9E8D-F988-4B62-8448-EB7931818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97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15ADC-3184-4730-893D-EEA9C20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AFE647-3285-45AF-882A-2840F7F9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878C9-36E3-4003-8229-50D5DD9A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15898-3A35-473F-9976-A28C4DA504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72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B1ACDF3-216C-498F-B8F8-6E4FAB99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6C142E-A280-4DB3-9C09-A10AC29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F3B19F1-5045-470A-8BFA-3E0C1EB4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CE68C-4CB1-4902-8189-16DC8FCA6E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31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2BA98D4-892C-4B76-8F5D-DF0ED95A8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EEE9D08-55C3-471D-9BD2-F7F52885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3C928D7-CAA7-40D1-815B-E31C62DC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CCEF3-0AFE-46E2-AB7C-5F4E51D265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0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FB8D77-F557-44E2-AF66-400251FA7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549275"/>
            <a:ext cx="9144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D39AC3-A9D3-4C8F-A909-778BEB73A7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5768975"/>
            <a:ext cx="9144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3BCCB5E-52A0-44D9-9A29-B48BB2EA53BD}"/>
              </a:ext>
            </a:extLst>
          </p:cNvPr>
          <p:cNvCxnSpPr/>
          <p:nvPr userDrawn="1"/>
        </p:nvCxnSpPr>
        <p:spPr>
          <a:xfrm>
            <a:off x="0" y="3294063"/>
            <a:ext cx="9144000" cy="0"/>
          </a:xfrm>
          <a:prstGeom prst="line">
            <a:avLst/>
          </a:prstGeom>
          <a:ln w="63500" cmpd="thickThin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580" y="3963097"/>
            <a:ext cx="7772400" cy="136207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1519" y="1553781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222140A-53D5-4AEA-A851-215B07C8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3A1E49F-3F5C-4EB8-B440-B70F45292FCD}" type="datetime3">
              <a:rPr lang="zh-CN" altLang="en-US"/>
              <a:pPr>
                <a:defRPr/>
              </a:pPr>
              <a:t>2023年12月12日星期二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BBBF34C-B3BA-497F-A823-C0996FD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C951869-CCF7-4012-B19F-989FAC63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08D58DA5-E232-42F2-88E3-F4284D350D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44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6E57879-B456-4042-AB68-88F24B2E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330E91E-5B48-4F52-BDC6-71262DE8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0C72200-3A16-4807-B56B-32B464BB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448F3-4B52-483B-8C5D-0B7E860C5A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0B1BBC0-ED9E-4564-A4D3-5BD425A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C71891AB-3972-45E4-A97B-EF961F3D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8C58131-0FF9-4816-93B7-EF588F64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E5027-E3A6-444E-86B4-D5FF5718D5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94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00D7530-F098-4066-A62F-B3A75566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6479886-B568-4B9A-ABE6-B87E8703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F8A0DE3-7EAA-45D7-92A3-3AF97DF3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946A7-9CB0-4FC9-BF96-450377A79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88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D032F32-0BE6-4AB3-ACD2-144B28DB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D35E2EF-B16B-4C86-973E-10B1F1FB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F855144-64AB-4D9B-A01B-A9BFDCCA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D564F-0369-4BAC-8435-22D292AEDE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445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AC827-B3E6-4371-8156-0D37982E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F80222-F63E-48FF-AC3A-ACD693F4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3096C-9215-4B25-8ACB-3AD73834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1B8E-9565-42FC-8610-4FE1001018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867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CB637-797A-4E67-A8EE-E8B2629D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11FDC-FED6-4C8F-85AE-1AA82EB7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3265A-93FB-49B3-B392-6F76A17E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5DF0E-4B27-4C19-B9A0-01CBAF73C4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51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9E5CB-995B-4D77-891F-212E447D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7BACB-2D23-4B73-AF87-3642E0E97D6D}" type="datetimeFigureOut">
              <a:rPr lang="en-US"/>
              <a:pPr>
                <a:defRPr/>
              </a:pPr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EADA-9033-4B0F-8A2F-6B974078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A340-B27F-4D13-8D31-07B36190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322659-8111-4AAB-B1F5-FF14D49660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608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D746C-EC3A-4A11-B191-DF23299C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DBFFE-F4A3-49A0-980E-4B4273E8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4EF4-FC77-4C8A-A372-998E09C1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962A2B-38DE-4A0F-928B-4B8CC60D56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3487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B28FA-0C40-4D8B-B6A5-01C45B83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05B9B-346F-4EE8-9E9D-0EEBEB7C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39AA-499E-421B-9AF3-08653456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DA0385-217C-427B-A260-208E556E77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344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2A75A-5183-4CD7-B473-CB1B5F04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39325-2020-4B68-9903-E81D9FA6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28518-271C-48E1-8054-EFD63D3C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E2534-3CC9-4FA6-B58C-CCC38E170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30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73667"/>
            <a:ext cx="4038600" cy="515250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973667"/>
            <a:ext cx="4038600" cy="515250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2E7AE-C1E8-4C47-9179-DDFAC682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0627A07-DE92-4294-8CED-C8D0C812451B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07632-9899-4FAD-B326-82D52BE3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F49870-1F38-4C81-BA09-B9F34368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AE760AA2-1141-4C1B-A925-C1EBF4CEDF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87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E221F-09A0-4A0A-960A-F02096F2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F6C4F-F484-4887-8B47-6410A014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BA3BE-A306-4801-9498-4A0FC089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00BC91-16DF-45F1-805D-0FDA0E902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9571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8D5D6-8048-4E15-B676-2E8515CA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11439-C18F-4A42-AE40-3CE20AF4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0575-C2AA-420D-AEE0-4F101EFB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C4C301-68E4-4B47-AE96-A2BDB53892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819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932AC-AD48-4B89-80D4-4E7BF13C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BD01A-6944-424F-A2FD-7E76BC3D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27D5-0AD0-4864-9E16-C8931B7D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2ACD71-9DE8-4767-A023-64C61BA855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1379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9EA5D-772B-4328-B61E-36BB93C0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AB421-DDD2-4C83-BF74-DB8F37D8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63037-CDED-4AF8-B2CF-3C3BD85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68359B-9610-4188-BE23-6772B2F812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6455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EB7FF-96EE-440A-93ED-23D0895E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DBC76-06F7-4B45-9A71-2520815C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11C2D-0DEA-408E-ADEB-ECACC5AB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80B30B-D817-4D08-A2D4-B112932B72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6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7EC77-A460-4770-B260-720A6C8A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1093-D137-4DA1-BAAD-DCFEBBB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17AC-4C68-4275-9D2E-C10D0D6B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4BA8E7-E9D2-4B20-9F10-495278E150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699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F969-EDC5-4474-8BFB-A9537F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2356E-143E-47E5-871B-5C6A987F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28847-7C60-477F-9A1D-8495BDD0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00F23A-DB89-4E0B-AE76-FF440A598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0561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76733B-6547-44A7-B608-CEB9D17A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E42BBF5-BC2F-4E43-BF7B-41B4CC4E56E3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280BD1-74FF-4CB5-84CE-5C491B70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6E1661-3E1E-4B9A-A5C9-C020361C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1ECD70D9-16E4-4FE9-833B-8BFCF9EDA1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2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520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49728CE-7CE6-47BA-853F-D9594690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5E40D-24BA-4E15-BD41-499559628162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AD406E9-4CF5-4597-B0F6-DB1FD12F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97181E3-9186-4707-AEF2-62DB7780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8D15B-FD18-4205-96D0-BFA47647FE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0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051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3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104"/>
            <a:ext cx="3008313" cy="4691063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3C7F3E-A740-476F-9EA6-D3A82668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DC9F1015-6586-4D57-87A6-BA5FB8061056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A016B3-6882-47BC-A79A-2109F9F4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F796CB-9ABF-42E1-9B02-1A823DE3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DAB4FB95-A800-481C-B74F-FBF028691E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6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40433-328B-4B0A-A9B7-07FA292A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E13F777-3DAF-4980-B2BE-5DF4D9261F87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8CBEB9-0FE3-40A1-AD0A-72F01AE3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FAF30-AFF2-4B56-A34C-AB78759B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mtClean="0"/>
            </a:lvl1pPr>
          </a:lstStyle>
          <a:p>
            <a:pPr>
              <a:defRPr/>
            </a:pPr>
            <a:fld id="{989EE299-5CD5-47D5-86A0-1455F51845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9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D37A657-DEF8-4A78-B0A2-137EE7E37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2875"/>
            <a:ext cx="8229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FA7415D-2A90-442A-B3F8-4EDBE792D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00125"/>
            <a:ext cx="82296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E9570-2725-44A5-85F1-85E7D53BF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912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3765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21B27286-9A5A-4D22-A475-629F75BBB11E}" type="datetime3">
              <a:rPr lang="zh-CN" altLang="en-US"/>
              <a:pPr>
                <a:defRPr/>
              </a:pPr>
              <a:t>2023年12月12日星期二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1B649F-F52E-4CA9-A59B-1CF15EB18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8938" y="6391275"/>
            <a:ext cx="3357562" cy="365125"/>
          </a:xfrm>
          <a:prstGeom prst="rect">
            <a:avLst/>
          </a:prstGeom>
        </p:spPr>
        <p:txBody>
          <a:bodyPr vert="horz" lIns="91440" tIns="46800" rIns="91440" bIns="45720" rtlCol="0" anchor="ctr"/>
          <a:lstStyle>
            <a:lvl1pPr algn="ctr" defTabSz="913765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EDEC4-0BBC-4269-8355-5F53D77F6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912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912813">
              <a:defRPr sz="10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BD7DFA0-CB83-4959-B82E-BF26DAC209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7E5A205-0377-42C1-906C-8461D7620A2C}"/>
              </a:ext>
            </a:extLst>
          </p:cNvPr>
          <p:cNvCxnSpPr/>
          <p:nvPr/>
        </p:nvCxnSpPr>
        <p:spPr>
          <a:xfrm>
            <a:off x="0" y="857250"/>
            <a:ext cx="9144000" cy="1588"/>
          </a:xfrm>
          <a:prstGeom prst="line">
            <a:avLst/>
          </a:prstGeom>
          <a:ln w="63500" cap="flat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B1EDF-EEDA-4138-91B5-309D103EA451}"/>
              </a:ext>
            </a:extLst>
          </p:cNvPr>
          <p:cNvCxnSpPr/>
          <p:nvPr/>
        </p:nvCxnSpPr>
        <p:spPr>
          <a:xfrm>
            <a:off x="0" y="6286500"/>
            <a:ext cx="9144000" cy="1588"/>
          </a:xfrm>
          <a:prstGeom prst="line">
            <a:avLst/>
          </a:prstGeom>
          <a:ln w="635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34" r:id="rId7"/>
    <p:sldLayoutId id="2147485063" r:id="rId8"/>
    <p:sldLayoutId id="2147485064" r:id="rId9"/>
    <p:sldLayoutId id="2147485065" r:id="rId10"/>
    <p:sldLayoutId id="2147485066" r:id="rId11"/>
    <p:sldLayoutId id="2147485067" r:id="rId12"/>
    <p:sldLayoutId id="2147485068" r:id="rId13"/>
  </p:sldLayoutIdLst>
  <p:hf sldNum="0" hdr="0" ftr="0" dt="0"/>
  <p:txStyles>
    <p:titleStyle>
      <a:lvl1pPr algn="ctr" defTabSz="512763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1276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defTabSz="51276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defTabSz="51276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defTabSz="51276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defTabSz="512763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defTabSz="512763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defTabSz="512763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defTabSz="512763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192088" indent="-192088" algn="l" defTabSz="5127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513" indent="-160338" algn="l" defTabSz="5127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127000" algn="l" defTabSz="5127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8525" indent="-127000" algn="l" defTabSz="5127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5700" indent="-127000" algn="l" defTabSz="5127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4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FD39F70-0BB0-4AC2-A90C-E6C64EADC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6636DB0A-85E2-4055-B3CE-96C3B7C66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99ACD-5484-4664-8010-F901F8885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9522F3-4E8F-46C6-809E-E2A66B821E09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BCC43-AF1B-4E5E-A12F-999B3CE4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7DE29-F9B3-4C85-A707-B5D35972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76952D7-EF9B-4A41-BF2E-379404780C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  <p:sldLayoutId id="2147485037" r:id="rId3"/>
    <p:sldLayoutId id="2147485038" r:id="rId4"/>
    <p:sldLayoutId id="2147485039" r:id="rId5"/>
    <p:sldLayoutId id="2147485040" r:id="rId6"/>
    <p:sldLayoutId id="2147485041" r:id="rId7"/>
    <p:sldLayoutId id="2147485042" r:id="rId8"/>
    <p:sldLayoutId id="2147485043" r:id="rId9"/>
    <p:sldLayoutId id="2147485044" r:id="rId10"/>
    <p:sldLayoutId id="214748504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37325569-1B1B-4B17-B328-4712ED632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2A64365C-8E96-4F73-88BC-BDB583022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FCD62-AC2E-43C2-BE76-D287AC30A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1BA76D-D034-4490-A9E2-343D9DF6B426}" type="datetimeFigureOut">
              <a:rPr lang="zh-CN" altLang="en-US"/>
              <a:pPr>
                <a:defRPr/>
              </a:pPr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A6EFD-1465-4335-BB27-48965E1FE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3D60C0-4DDC-4625-9AB7-A26C57DDE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1BD40D6-595B-47D3-879E-A122AF10D2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6" r:id="rId1"/>
    <p:sldLayoutId id="2147485047" r:id="rId2"/>
    <p:sldLayoutId id="2147485048" r:id="rId3"/>
    <p:sldLayoutId id="2147485049" r:id="rId4"/>
    <p:sldLayoutId id="2147485050" r:id="rId5"/>
    <p:sldLayoutId id="2147485051" r:id="rId6"/>
    <p:sldLayoutId id="2147485052" r:id="rId7"/>
    <p:sldLayoutId id="2147485053" r:id="rId8"/>
    <p:sldLayoutId id="2147485054" r:id="rId9"/>
    <p:sldLayoutId id="2147485055" r:id="rId10"/>
    <p:sldLayoutId id="214748505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EEDA3903-E769-4A98-B2AC-6A1876D4D0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3413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BA018CC4-E6C3-409F-A47D-F932743FF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3413" y="1828800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CCD12-EAFF-4F24-82AC-F30E3AE9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808D-1942-494C-8DF0-1089DDB9A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995F8-4B68-415C-942E-E1A75C6DB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62713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E2DC961-7D88-4FF7-89D1-D53EDDF2DB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Wingdings 2" panose="05020102010507070707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Wingdings 2" panose="05020102010507070707" pitchFamily="18" charset="2"/>
        <a:buChar char="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Wingdings 2" panose="05020102010507070707" pitchFamily="18" charset="2"/>
        <a:buChar char="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cnitblog.com/blog/673322/201411/141605252257854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425BC33-B96A-42C4-9F63-C6A2925DF9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954088"/>
            <a:ext cx="8609013" cy="3330575"/>
          </a:xfrm>
        </p:spPr>
        <p:txBody>
          <a:bodyPr/>
          <a:lstStyle/>
          <a:p>
            <a:pPr eaLnBrk="1" hangingPunct="1"/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统计计算</a:t>
            </a:r>
            <a:b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Statistical Computation</a:t>
            </a:r>
            <a:endParaRPr lang="zh-CN" altLang="en-US" sz="7200" dirty="0">
              <a:ea typeface="楷体_GB2312" pitchFamily="1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C81BDC1C-CFF8-41D0-830E-DD91FC101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660" y="4059238"/>
            <a:ext cx="5251090" cy="1844674"/>
          </a:xfrm>
        </p:spPr>
        <p:txBody>
          <a:bodyPr rtlCol="0">
            <a:normAutofit/>
          </a:bodyPr>
          <a:lstStyle/>
          <a:p>
            <a:pPr defTabSz="513715" eaLnBrk="1" fontAlgn="auto" hangingPunct="1"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tx1"/>
                </a:solidFill>
                <a:latin typeface="+mj-lt"/>
                <a:cs typeface="+mj-lt"/>
              </a:rPr>
              <a:t>机器学习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  <a:cs typeface="+mj-lt"/>
              </a:rPr>
              <a:t>研究室</a:t>
            </a:r>
            <a:endParaRPr lang="en-US" altLang="zh-CN" sz="2000" b="1" dirty="0">
              <a:solidFill>
                <a:schemeClr val="tx1"/>
              </a:solidFill>
              <a:latin typeface="+mj-lt"/>
              <a:cs typeface="+mj-lt"/>
            </a:endParaRPr>
          </a:p>
          <a:p>
            <a:pPr defTabSz="513715" eaLnBrk="1" fontAlgn="auto" hangingPunct="1"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j-lt"/>
                <a:cs typeface="+mj-lt"/>
              </a:rPr>
              <a:t>统计计算课程组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10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0AC5A3-753C-4E45-84FD-F13EF3BC7174}"/>
                  </a:ext>
                </a:extLst>
              </p:cNvPr>
              <p:cNvSpPr txBox="1"/>
              <p:nvPr/>
            </p:nvSpPr>
            <p:spPr>
              <a:xfrm>
                <a:off x="71501" y="1133745"/>
                <a:ext cx="8910990" cy="420967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最大值点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数值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求解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牛顿法、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BFGS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法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等</a:t>
                </a:r>
                <a:endParaRPr lang="zh-CN" altLang="zh-CN" sz="24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牛顿法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的协方差阵用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来估计</a:t>
                </a:r>
              </a:p>
              <a:p>
                <a:pPr marL="342900" indent="-3429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当样本量充分大且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接近于真值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时 海色阵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</a:p>
              <a:p>
                <a:pPr marL="342900" indent="-3429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牛顿法的迭代</a:t>
                </a:r>
                <a:r>
                  <a:rPr lang="zh-CN" altLang="en-US" sz="24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𝛉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用负信息阵代替对数似然函数的海色阵</a:t>
                </a:r>
                <a:endParaRPr lang="en-US" altLang="zh-CN" sz="24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这种方法叫做</a:t>
                </a:r>
                <a:r>
                  <a:rPr lang="en-US" altLang="zh-CN" sz="2400" b="1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得分法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(scoring)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0AC5A3-753C-4E45-84FD-F13EF3BC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" y="1133745"/>
                <a:ext cx="8910990" cy="4209679"/>
              </a:xfrm>
              <a:prstGeom prst="rect">
                <a:avLst/>
              </a:prstGeom>
              <a:blipFill>
                <a:blip r:embed="rId2"/>
                <a:stretch>
                  <a:fillRect l="-1094" t="-1302" b="-231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0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11</a:t>
            </a:fld>
            <a:endParaRPr lang="zh-CN" altLang="en-US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A28CC-E4F9-48EC-94A7-F803DC24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178750"/>
            <a:ext cx="5056547" cy="1338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63FAE7-9314-45F0-8D9A-44D6B584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98930"/>
            <a:ext cx="7440580" cy="3342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D6BCBE-D0AD-43E3-AD0B-2EFF60079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69" y="6342509"/>
            <a:ext cx="3118839" cy="4626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6745D2-A6B2-4B5C-B6D8-B670F0C0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450" y="6347187"/>
            <a:ext cx="3120100" cy="510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6D0C55-BEFE-42B8-9575-C952D51C2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732" y="5830172"/>
            <a:ext cx="1502268" cy="3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12</a:t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00FB4C-29CA-40D0-A510-4D9946881955}"/>
              </a:ext>
            </a:extLst>
          </p:cNvPr>
          <p:cNvSpPr txBox="1"/>
          <p:nvPr/>
        </p:nvSpPr>
        <p:spPr>
          <a:xfrm>
            <a:off x="13786" y="1037507"/>
            <a:ext cx="8229600" cy="58477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Verdana" panose="020B0604030504040204" pitchFamily="34" charset="0"/>
              </a:rPr>
              <a:t>例</a:t>
            </a:r>
            <a:r>
              <a:rPr lang="en-US" altLang="zh-CN" sz="3200" b="1">
                <a:solidFill>
                  <a:srgbClr val="FF0000"/>
                </a:solidFill>
                <a:latin typeface="Verdana" panose="020B0604030504040204" pitchFamily="34" charset="0"/>
              </a:rPr>
              <a:t>39.1 (</a:t>
            </a:r>
            <a:r>
              <a:rPr lang="zh-CN" altLang="en-US" sz="3200" b="1">
                <a:solidFill>
                  <a:srgbClr val="FF0000"/>
                </a:solidFill>
                <a:latin typeface="Verdana" panose="020B0604030504040204" pitchFamily="34" charset="0"/>
              </a:rPr>
              <a:t>逻辑斯谛回归参数估计</a:t>
            </a:r>
            <a:r>
              <a:rPr lang="en-US" altLang="zh-CN" sz="3200" b="1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030127-FB25-4437-89B3-0A486D0E4FD5}"/>
                  </a:ext>
                </a:extLst>
              </p:cNvPr>
              <p:cNvSpPr txBox="1"/>
              <p:nvPr/>
            </p:nvSpPr>
            <p:spPr>
              <a:xfrm>
                <a:off x="161510" y="1795601"/>
                <a:ext cx="8460940" cy="395018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nor/>
                      </m:rPr>
                      <a:rPr lang="en-US" altLang="zh-CN" sz="2800">
                        <a:effectLst/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相互独立，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8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exp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𝛃</m:t>
                    </m:r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为未知参数向量，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zh-CN" altLang="en-US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自变量</a:t>
                </a:r>
                <a:endParaRPr lang="en-US" altLang="zh-CN" sz="28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8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逻辑斯谛回归模型</a:t>
                </a:r>
                <a:endParaRPr lang="zh-CN" altLang="zh-CN" sz="2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>
                        <a:effectLst/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logit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d>
                    <m:limUpp>
                      <m:limUpp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  <m:lim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△</m:t>
                        </m:r>
                      </m:lim>
                    </m:limUpp>
                    <m:r>
                      <m:rPr>
                        <m:sty m:val="p"/>
                      </m:rP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f>
                      <m:f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逻辑斯谛函数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030127-FB25-4437-89B3-0A486D0E4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0" y="1795601"/>
                <a:ext cx="8460940" cy="3950184"/>
              </a:xfrm>
              <a:prstGeom prst="rect">
                <a:avLst/>
              </a:prstGeom>
              <a:blipFill>
                <a:blip r:embed="rId2"/>
                <a:stretch>
                  <a:fillRect l="-1441" t="-2160" b="-30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13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54234F-AFD3-4531-9926-70AB12697251}"/>
                  </a:ext>
                </a:extLst>
              </p:cNvPr>
              <p:cNvSpPr txBox="1"/>
              <p:nvPr/>
            </p:nvSpPr>
            <p:spPr>
              <a:xfrm>
                <a:off x="-15875" y="1133745"/>
                <a:ext cx="8820980" cy="52322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的概率函数</a:t>
                </a:r>
                <a:endParaRPr lang="zh-CN" altLang="zh-CN" sz="20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54234F-AFD3-4531-9926-70AB1269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75" y="1133745"/>
                <a:ext cx="8820980" cy="523220"/>
              </a:xfrm>
              <a:prstGeom prst="rect">
                <a:avLst/>
              </a:prstGeom>
              <a:blipFill>
                <a:blip r:embed="rId2"/>
                <a:stretch>
                  <a:fillRect t="-16279" b="-2790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750934-D3ED-40E9-A372-FE537F999B42}"/>
                  </a:ext>
                </a:extLst>
              </p:cNvPr>
              <p:cNvSpPr txBox="1"/>
              <p:nvPr/>
            </p:nvSpPr>
            <p:spPr>
              <a:xfrm>
                <a:off x="136075" y="4745370"/>
                <a:ext cx="8280920" cy="9221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𝛃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750934-D3ED-40E9-A372-FE537F999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5" y="4745370"/>
                <a:ext cx="8280920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1331DA-C5F8-45B3-86FF-B187ECBD5A58}"/>
              </a:ext>
            </a:extLst>
          </p:cNvPr>
          <p:cNvSpPr txBox="1"/>
          <p:nvPr/>
        </p:nvSpPr>
        <p:spPr>
          <a:xfrm>
            <a:off x="0" y="4147136"/>
            <a:ext cx="468956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effectLst/>
                <a:latin typeface="Cambria" panose="02040503050406030204" pitchFamily="18" charset="0"/>
                <a:cs typeface="Times New Roman" panose="02020603050405020304" pitchFamily="18" charset="0"/>
              </a:rPr>
              <a:t>其对数为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DB54CB-70A2-40E0-82E5-01146FA1C7E4}"/>
                  </a:ext>
                </a:extLst>
              </p:cNvPr>
              <p:cNvSpPr txBox="1"/>
              <p:nvPr/>
            </p:nvSpPr>
            <p:spPr>
              <a:xfrm>
                <a:off x="137667" y="1651542"/>
                <a:ext cx="8280919" cy="197951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eqArr>
                              <m:eqArr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bSup>
                                  <m:sSub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bSup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exp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exp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eqArr>
                          </m:e>
                        </m:mr>
                        <m:mr>
                          <m:e/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DB54CB-70A2-40E0-82E5-01146FA1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7" y="1651542"/>
                <a:ext cx="8280919" cy="1979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7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14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382E34-1C8A-458E-920B-F692EADD6082}"/>
                  </a:ext>
                </a:extLst>
              </p:cNvPr>
              <p:cNvSpPr txBox="1"/>
              <p:nvPr/>
            </p:nvSpPr>
            <p:spPr>
              <a:xfrm>
                <a:off x="71500" y="908720"/>
                <a:ext cx="8615300" cy="554703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对数似然函数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（省略了不随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𝛃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变化的部分）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𝛃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exp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b="1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梯度</a:t>
                </a:r>
                <a:endParaRPr lang="zh-CN" altLang="zh-CN" sz="2400" b="1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exp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exp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𝛃</m:t>
                                    </m:r>
                                  </m:e>
                                </m:d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1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𝛃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zh-CN" sz="240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exp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altLang="zh-CN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zh-CN" altLang="zh-CN" sz="24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400" b="1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𝛃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4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b="1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𝐱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382E34-1C8A-458E-920B-F692EADD6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908720"/>
                <a:ext cx="8615300" cy="5547031"/>
              </a:xfrm>
              <a:prstGeom prst="rect">
                <a:avLst/>
              </a:prstGeom>
              <a:blipFill>
                <a:blip r:embed="rId2"/>
                <a:stretch>
                  <a:fillRect l="-991" t="-120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890AD03-34D6-43E1-894F-B9D6F6F64A69}"/>
              </a:ext>
            </a:extLst>
          </p:cNvPr>
          <p:cNvSpPr txBox="1"/>
          <p:nvPr/>
        </p:nvSpPr>
        <p:spPr>
          <a:xfrm>
            <a:off x="71500" y="4374105"/>
            <a:ext cx="46895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海色阵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448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15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38B454-8E0B-4E08-BD16-DCBEB3CC9B69}"/>
                  </a:ext>
                </a:extLst>
              </p:cNvPr>
              <p:cNvSpPr txBox="1"/>
              <p:nvPr/>
            </p:nvSpPr>
            <p:spPr>
              <a:xfrm>
                <a:off x="258766" y="2393885"/>
                <a:ext cx="8543703" cy="17824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1800">
                                              <a:effectLst/>
                                              <a:latin typeface="Cambria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logit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800" b="1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𝛃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宋体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 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,…,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𝛃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8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𝛃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CN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sSubSup>
                                                <m:sSubSupPr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宋体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Sup>
                                                <m:sSubSupPr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sSubSup>
                                                    <m:sSubSup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宋体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    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,…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38B454-8E0B-4E08-BD16-DCBEB3CC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6" y="2393885"/>
                <a:ext cx="8543703" cy="1782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EF60DA4-7ABA-439E-AB17-EE46E31C3BEA}"/>
              </a:ext>
            </a:extLst>
          </p:cNvPr>
          <p:cNvSpPr txBox="1"/>
          <p:nvPr/>
        </p:nvSpPr>
        <p:spPr>
          <a:xfrm>
            <a:off x="206515" y="1268760"/>
            <a:ext cx="4741816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得分法的迭代公式</a:t>
            </a:r>
          </a:p>
        </p:txBody>
      </p:sp>
    </p:spTree>
    <p:extLst>
      <p:ext uri="{BB962C8B-B14F-4D97-AF65-F5344CB8AC3E}">
        <p14:creationId xmlns:p14="http://schemas.microsoft.com/office/powerpoint/2010/main" val="13206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4.1.3 </a:t>
            </a:r>
            <a:r>
              <a:rPr lang="zh-CN" altLang="en-US" sz="3600" b="0" dirty="0">
                <a:latin typeface="+mn-lt"/>
                <a:ea typeface="+mn-ea"/>
              </a:rPr>
              <a:t>精简最大似然估计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16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F15959-6906-4FB3-94C9-48B96DE7D94F}"/>
                  </a:ext>
                </a:extLst>
              </p:cNvPr>
              <p:cNvSpPr txBox="1"/>
              <p:nvPr/>
            </p:nvSpPr>
            <p:spPr>
              <a:xfrm>
                <a:off x="18429" y="1110113"/>
                <a:ext cx="8910990" cy="443531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设参数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</m:oMath>
                </a14:m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两部分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如果对任意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都能比较容易地求得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box>
                                  <m:box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argmax</m:t>
                                    </m:r>
                                  </m:e>
                                </m:box>
                              </m:e>
                              <m:lim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lim>
                            </m:limLow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i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问题简化为以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为自变量的优化问题</a:t>
                </a:r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这样的方法称为</a:t>
                </a:r>
                <a:r>
                  <a:rPr lang="en-US" altLang="zh-CN" sz="2800" b="1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精简最大似然方法</a:t>
                </a:r>
                <a:r>
                  <a:rPr lang="en-US" altLang="zh-CN" sz="2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(concentrated MLE)</a:t>
                </a:r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F15959-6906-4FB3-94C9-48B96DE7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" y="1110113"/>
                <a:ext cx="8910990" cy="4435317"/>
              </a:xfrm>
              <a:prstGeom prst="rect">
                <a:avLst/>
              </a:prstGeom>
              <a:blipFill>
                <a:blip r:embed="rId2"/>
                <a:stretch>
                  <a:fillRect l="-1368" t="-1786" b="-247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B96F69E-812D-4C3A-B197-6EBCF152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5" y="3211279"/>
            <a:ext cx="7138459" cy="6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E711A-B3DA-459A-AF28-A432B77A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554163"/>
            <a:ext cx="7772400" cy="1500187"/>
          </a:xfrm>
        </p:spPr>
        <p:txBody>
          <a:bodyPr/>
          <a:lstStyle/>
          <a:p>
            <a:pPr>
              <a:defRPr/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非线性回归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6084" name="灯片编号占位符 2">
            <a:extLst>
              <a:ext uri="{FF2B5EF4-FFF2-40B4-BE49-F238E27FC236}">
                <a16:creationId xmlns:a16="http://schemas.microsoft.com/office/drawing/2014/main" id="{9BF0444B-A272-4A53-B7C2-16D6DFD262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17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BFFE0E-7451-47FD-BB84-27BFC271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2400"/>
            <a:ext cx="7772400" cy="1986880"/>
          </a:xfrm>
        </p:spPr>
        <p:txBody>
          <a:bodyPr/>
          <a:lstStyle/>
          <a:p>
            <a:pPr>
              <a:defRPr/>
            </a:pPr>
            <a:r>
              <a:rPr lang="en-US" altLang="zh-CN" sz="3200" b="0" dirty="0">
                <a:latin typeface="+mn-lt"/>
                <a:ea typeface="+mn-ea"/>
              </a:rPr>
              <a:t>4.3.1 EM</a:t>
            </a:r>
            <a:r>
              <a:rPr lang="zh-CN" altLang="en-US" sz="3200" b="0" dirty="0">
                <a:latin typeface="+mn-lt"/>
                <a:ea typeface="+mn-ea"/>
              </a:rPr>
              <a:t>算法引入</a:t>
            </a:r>
            <a:br>
              <a:rPr lang="en-US" altLang="zh-CN" sz="3200" b="0" dirty="0">
                <a:latin typeface="+mn-lt"/>
                <a:ea typeface="+mn-ea"/>
              </a:rPr>
            </a:br>
            <a:r>
              <a:rPr lang="en-US" altLang="zh-CN" sz="3200" b="0" dirty="0">
                <a:latin typeface="+mn-lt"/>
                <a:ea typeface="+mn-ea"/>
              </a:rPr>
              <a:t>4.3.2 EM</a:t>
            </a:r>
            <a:r>
              <a:rPr lang="zh-CN" altLang="en-US" sz="3200" b="0" dirty="0">
                <a:latin typeface="+mn-lt"/>
                <a:ea typeface="+mn-ea"/>
              </a:rPr>
              <a:t>算法的收敛性</a:t>
            </a:r>
            <a:br>
              <a:rPr lang="en-US" altLang="zh-CN" sz="3200" b="0" dirty="0">
                <a:latin typeface="+mn-lt"/>
                <a:ea typeface="+mn-ea"/>
              </a:rPr>
            </a:br>
            <a:r>
              <a:rPr lang="en-US" altLang="zh-CN" sz="3200" b="0" dirty="0">
                <a:latin typeface="+mn-lt"/>
                <a:ea typeface="+mn-ea"/>
              </a:rPr>
              <a:t>4.3.3 EM</a:t>
            </a:r>
            <a:r>
              <a:rPr lang="zh-CN" altLang="en-US" sz="3200" b="0" dirty="0">
                <a:latin typeface="+mn-lt"/>
                <a:ea typeface="+mn-ea"/>
              </a:rPr>
              <a:t>算法的应用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E711A-B3DA-459A-AF28-A432B77A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554163"/>
            <a:ext cx="7772400" cy="1500187"/>
          </a:xfrm>
        </p:spPr>
        <p:txBody>
          <a:bodyPr/>
          <a:lstStyle/>
          <a:p>
            <a:pPr>
              <a:defRPr/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EM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6084" name="灯片编号占位符 2">
            <a:extLst>
              <a:ext uri="{FF2B5EF4-FFF2-40B4-BE49-F238E27FC236}">
                <a16:creationId xmlns:a16="http://schemas.microsoft.com/office/drawing/2014/main" id="{9BF0444B-A272-4A53-B7C2-16D6DFD262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18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EM</a:t>
            </a:r>
            <a:r>
              <a:rPr lang="zh-CN" altLang="en-US" dirty="0"/>
              <a:t>算法包括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E</a:t>
            </a:r>
            <a:r>
              <a:rPr lang="zh-CN" altLang="en-US" dirty="0"/>
              <a:t>步（</a:t>
            </a:r>
            <a:r>
              <a:rPr lang="en-US" altLang="zh-CN" dirty="0"/>
              <a:t>Expectation</a:t>
            </a:r>
            <a:r>
              <a:rPr lang="zh-CN" altLang="en-US" dirty="0"/>
              <a:t>期望步）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M</a:t>
            </a:r>
            <a:r>
              <a:rPr lang="zh-CN" altLang="en-US" dirty="0"/>
              <a:t>步（</a:t>
            </a:r>
            <a:r>
              <a:rPr lang="en-US" altLang="zh-CN" dirty="0"/>
              <a:t>Maximization</a:t>
            </a:r>
            <a:r>
              <a:rPr lang="zh-CN" altLang="en-US" dirty="0"/>
              <a:t>最大化步）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EM</a:t>
            </a:r>
            <a:r>
              <a:rPr lang="zh-CN" altLang="en-US" dirty="0"/>
              <a:t>算法主要用来求解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）存在隐变量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）数据缺失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的极大似然估计问题。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Dempster, Laird , Rubin “Maximum Likelihood from Incomplete Data via the EM Algorithm”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93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3">
            <a:extLst>
              <a:ext uri="{FF2B5EF4-FFF2-40B4-BE49-F238E27FC236}">
                <a16:creationId xmlns:a16="http://schemas.microsoft.com/office/drawing/2014/main" id="{E6E024B2-E338-47D3-B952-17C8D3CA11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888" y="1709738"/>
            <a:ext cx="7886700" cy="2852737"/>
          </a:xfrm>
        </p:spPr>
        <p:txBody>
          <a:bodyPr/>
          <a:lstStyle/>
          <a:p>
            <a:pPr marL="457200" indent="-457200" eaLnBrk="1" hangingPunct="1">
              <a:defRPr/>
            </a:pPr>
            <a:br>
              <a:rPr lang="zh-CN" altLang="zh-CN" sz="60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zh-CN" altLang="zh-CN" sz="6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文本占位符 4">
            <a:extLst>
              <a:ext uri="{FF2B5EF4-FFF2-40B4-BE49-F238E27FC236}">
                <a16:creationId xmlns:a16="http://schemas.microsoft.com/office/drawing/2014/main" id="{A3143DA6-CFC3-4C1F-8561-41F8006CA6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1743" y="1268760"/>
            <a:ext cx="8910990" cy="150018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5400" dirty="0">
                <a:solidFill>
                  <a:srgbClr val="10181C"/>
                </a:solidFill>
              </a:rPr>
              <a:t>第</a:t>
            </a:r>
            <a:r>
              <a:rPr lang="en-US" altLang="zh-CN" sz="5400" dirty="0">
                <a:solidFill>
                  <a:srgbClr val="10181C"/>
                </a:solidFill>
              </a:rPr>
              <a:t>4</a:t>
            </a:r>
            <a:r>
              <a:rPr lang="zh-CN" altLang="en-US" sz="5400" dirty="0">
                <a:solidFill>
                  <a:srgbClr val="10181C"/>
                </a:solidFill>
              </a:rPr>
              <a:t>章</a:t>
            </a:r>
            <a:r>
              <a:rPr lang="zh-CN" altLang="en-US" sz="5400" b="1" dirty="0">
                <a:solidFill>
                  <a:srgbClr val="10181C"/>
                </a:solidFill>
              </a:rPr>
              <a:t>统计计算中的优化问题</a:t>
            </a:r>
            <a:endParaRPr lang="zh-CN" altLang="zh-CN" sz="5400" b="1" dirty="0">
              <a:solidFill>
                <a:srgbClr val="10181C"/>
              </a:solidFill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AB8C210-2E54-4F36-809C-4F77A4B7A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5" y="2733736"/>
            <a:ext cx="6975775" cy="214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>
                <a:latin typeface="Verdana" panose="020B0604030504040204" pitchFamily="34" charset="0"/>
              </a:rPr>
              <a:t>4.1 </a:t>
            </a:r>
            <a:r>
              <a:rPr lang="zh-CN" altLang="en-US" sz="3600" dirty="0">
                <a:latin typeface="Verdana" panose="020B0604030504040204" pitchFamily="34" charset="0"/>
              </a:rPr>
              <a:t>最大似然估计</a:t>
            </a:r>
            <a:endParaRPr lang="en-US" altLang="zh-CN" sz="3600" dirty="0">
              <a:latin typeface="Verdana" panose="020B0604030504040204" pitchFamily="34" charset="0"/>
            </a:endParaRPr>
          </a:p>
          <a:p>
            <a:pPr algn="just"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>
                <a:latin typeface="Verdana" panose="020B0604030504040204" pitchFamily="34" charset="0"/>
              </a:rPr>
              <a:t>4.2 </a:t>
            </a:r>
            <a:r>
              <a:rPr lang="zh-CN" altLang="en-US" sz="3600" dirty="0">
                <a:latin typeface="Verdana" panose="020B0604030504040204" pitchFamily="34" charset="0"/>
              </a:rPr>
              <a:t>非线性回归</a:t>
            </a:r>
            <a:endParaRPr lang="en-US" altLang="zh-CN" sz="3600" dirty="0">
              <a:latin typeface="Verdana" panose="020B0604030504040204" pitchFamily="34" charset="0"/>
            </a:endParaRPr>
          </a:p>
          <a:p>
            <a:pPr algn="just"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>
                <a:latin typeface="Verdana" panose="020B0604030504040204" pitchFamily="34" charset="0"/>
              </a:rPr>
              <a:t>4.3 EM</a:t>
            </a:r>
            <a:r>
              <a:rPr lang="zh-CN" altLang="en-US" sz="3600" dirty="0">
                <a:latin typeface="Verdana" panose="020B0604030504040204" pitchFamily="34" charset="0"/>
              </a:rPr>
              <a:t>算法</a:t>
            </a:r>
            <a:endParaRPr lang="zh-CN" altLang="en-US" sz="3600" dirty="0">
              <a:latin typeface="+mn-lt"/>
            </a:endParaRP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4B439C33-1ACB-42C5-B117-0738C086CA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2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高斯混合模型（</a:t>
            </a:r>
            <a:r>
              <a:rPr lang="en-US" altLang="zh-CN" dirty="0"/>
              <a:t>Gaussian mixture model</a:t>
            </a:r>
            <a:r>
              <a:rPr lang="zh-CN" altLang="en-US" dirty="0"/>
              <a:t>，简称</a:t>
            </a:r>
            <a:r>
              <a:rPr lang="en-US" altLang="zh-CN" dirty="0"/>
              <a:t>GMM</a:t>
            </a:r>
            <a:r>
              <a:rPr lang="zh-CN" altLang="en-US" dirty="0"/>
              <a:t>）</a:t>
            </a:r>
          </a:p>
          <a:p>
            <a:endParaRPr lang="zh-CN" altLang="en-US" dirty="0"/>
          </a:p>
          <a:p>
            <a:r>
              <a:rPr lang="zh-CN" altLang="en-US" dirty="0"/>
              <a:t>隐式马尔科夫（</a:t>
            </a:r>
            <a:r>
              <a:rPr lang="en-US" altLang="zh-CN" dirty="0"/>
              <a:t>HMM</a:t>
            </a:r>
            <a:r>
              <a:rPr lang="zh-CN" altLang="en-US" dirty="0"/>
              <a:t>）算法</a:t>
            </a:r>
          </a:p>
          <a:p>
            <a:endParaRPr lang="zh-CN" altLang="en-US" dirty="0"/>
          </a:p>
          <a:p>
            <a:r>
              <a:rPr lang="en-US" altLang="zh-CN" dirty="0"/>
              <a:t>LDA</a:t>
            </a:r>
            <a:r>
              <a:rPr lang="zh-CN" altLang="en-US" dirty="0"/>
              <a:t>主题模型的变分推断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VAE</a:t>
            </a:r>
            <a:r>
              <a:rPr lang="zh-CN" altLang="en-US" dirty="0"/>
              <a:t>算法推导的前置知识</a:t>
            </a:r>
          </a:p>
          <a:p>
            <a:endParaRPr lang="zh-CN" altLang="en-US" dirty="0"/>
          </a:p>
          <a:p>
            <a:r>
              <a:rPr lang="en-US" altLang="zh-CN" dirty="0"/>
              <a:t>K-MEANS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4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pic>
        <p:nvPicPr>
          <p:cNvPr id="5" name="Picture 2" descr="http://img1.imgtn.bdimg.com/it/u=2116179577,3370510648&amp;fm=21&amp;gp=0.jpg">
            <a:extLst>
              <a:ext uri="{FF2B5EF4-FFF2-40B4-BE49-F238E27FC236}">
                <a16:creationId xmlns:a16="http://schemas.microsoft.com/office/drawing/2014/main" id="{4A879B2F-9EA8-4822-BCF0-AA84259C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3745"/>
            <a:ext cx="3888432" cy="26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mg3.imgtn.bdimg.com/it/u=1440089460,3821627179&amp;fm=21&amp;gp=0.jpg">
            <a:extLst>
              <a:ext uri="{FF2B5EF4-FFF2-40B4-BE49-F238E27FC236}">
                <a16:creationId xmlns:a16="http://schemas.microsoft.com/office/drawing/2014/main" id="{AF9F971D-FC63-4176-AA51-C22BAA56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835" y="3834045"/>
            <a:ext cx="5760640" cy="240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25" y="1268760"/>
            <a:ext cx="6060314" cy="45741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100</a:t>
            </a:r>
            <a:r>
              <a:rPr lang="zh-CN" altLang="en-US" dirty="0"/>
              <a:t>个男、女身高，分布？男多少？女多少？</a:t>
            </a:r>
            <a:endParaRPr lang="en-US" altLang="zh-CN" dirty="0"/>
          </a:p>
          <a:p>
            <a:r>
              <a:rPr lang="zh-CN" altLang="en-US" dirty="0"/>
              <a:t>采用混合高斯模型，假设男和女的分布都是符合高斯分布的，然后给定这个高斯分布一个初始值，这样这个高斯分布就是已知的。</a:t>
            </a:r>
            <a:endParaRPr lang="en-US" altLang="zh-CN" dirty="0"/>
          </a:p>
          <a:p>
            <a:r>
              <a:rPr lang="zh-CN" altLang="en-US" dirty="0"/>
              <a:t>用这个已知的高斯分布来估计男的多少人，女的多少人，假设男和女的类别分布为</a:t>
            </a:r>
            <a:r>
              <a:rPr lang="en-US" altLang="zh-CN" dirty="0"/>
              <a:t>Q(z)</a:t>
            </a:r>
            <a:r>
              <a:rPr lang="zh-CN" altLang="en-US" dirty="0"/>
              <a:t>，可以求</a:t>
            </a:r>
            <a:r>
              <a:rPr lang="en-US" altLang="zh-CN" dirty="0"/>
              <a:t>Q(z)</a:t>
            </a:r>
            <a:r>
              <a:rPr lang="zh-CN" altLang="en-US" dirty="0"/>
              <a:t>的期望，用期望来表示下一次迭代类别的初始值，就知道男和女的所属类别，可用最大似然函数来估新的高斯模型的参数，重复上述步骤</a:t>
            </a:r>
            <a:r>
              <a:rPr lang="en-US" altLang="zh-CN" dirty="0"/>
              <a:t>…</a:t>
            </a:r>
            <a:r>
              <a:rPr lang="zh-CN" altLang="en-US" dirty="0"/>
              <a:t>直到收敛！</a:t>
            </a:r>
          </a:p>
          <a:p>
            <a:endParaRPr lang="zh-CN" altLang="en-US" dirty="0"/>
          </a:p>
        </p:txBody>
      </p:sp>
      <p:pic>
        <p:nvPicPr>
          <p:cNvPr id="5122" name="Picture 2" descr="ima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39" y="2551063"/>
            <a:ext cx="2678333" cy="22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580612-C9F0-44CD-AF9D-F42CB6BF274B}"/>
              </a:ext>
            </a:extLst>
          </p:cNvPr>
          <p:cNvSpPr txBox="1"/>
          <p:nvPr/>
        </p:nvSpPr>
        <p:spPr>
          <a:xfrm>
            <a:off x="7937" y="949615"/>
            <a:ext cx="5607661" cy="58477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双因素模型：因素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和因素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zh-CN" sz="3200" b="1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4085B2-AF34-4FE7-B26D-DCB0D5F0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0" y="1628510"/>
            <a:ext cx="2928132" cy="15821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918AEF-1043-423A-A494-A5F6977ECDD2}"/>
              </a:ext>
            </a:extLst>
          </p:cNvPr>
          <p:cNvSpPr txBox="1"/>
          <p:nvPr/>
        </p:nvSpPr>
        <p:spPr>
          <a:xfrm>
            <a:off x="161510" y="3429000"/>
            <a:ext cx="4663440" cy="58477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估计缺失数据</a:t>
            </a:r>
            <a:r>
              <a:rPr lang="zh-CN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6284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29B936-E450-45D0-8643-3B0EAE79ADB9}"/>
                  </a:ext>
                </a:extLst>
              </p:cNvPr>
              <p:cNvSpPr txBox="1"/>
              <p:nvPr/>
            </p:nvSpPr>
            <p:spPr>
              <a:xfrm>
                <a:off x="0" y="953725"/>
                <a:ext cx="9027495" cy="536820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设双因素模型为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其中：</a:t>
                </a:r>
              </a:p>
              <a:p>
                <a:pPr marL="285750" indent="-28575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(A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因素的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因素的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数值；</a:t>
                </a:r>
                <a:endParaRPr lang="en-US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表示常数项；</a:t>
                </a:r>
              </a:p>
              <a:p>
                <a:pPr marL="285750" indent="-28575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因素的项；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因素的项；</a:t>
                </a:r>
              </a:p>
              <a:p>
                <a:pPr marL="285750" indent="-28575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约束：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表示扰动项；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要估计缺失数据为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29B936-E450-45D0-8643-3B0EAE79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3725"/>
                <a:ext cx="9027495" cy="5368201"/>
              </a:xfrm>
              <a:prstGeom prst="rect">
                <a:avLst/>
              </a:prstGeom>
              <a:blipFill>
                <a:blip r:embed="rId3"/>
                <a:stretch>
                  <a:fillRect l="-1350" t="-1476" b="-1816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26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252A03-E877-4A31-8121-A126E0266264}"/>
              </a:ext>
            </a:extLst>
          </p:cNvPr>
          <p:cNvSpPr txBox="1"/>
          <p:nvPr/>
        </p:nvSpPr>
        <p:spPr>
          <a:xfrm>
            <a:off x="71500" y="233645"/>
            <a:ext cx="458975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解法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MLE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54994E-C920-4078-BAEC-F8CE79758DF6}"/>
              </a:ext>
            </a:extLst>
          </p:cNvPr>
          <p:cNvSpPr txBox="1"/>
          <p:nvPr/>
        </p:nvSpPr>
        <p:spPr>
          <a:xfrm>
            <a:off x="0" y="1943835"/>
            <a:ext cx="4616388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/>
              <a:t>似然函数为：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499007-27B9-4CC7-934E-D2C36F538580}"/>
              </a:ext>
            </a:extLst>
          </p:cNvPr>
          <p:cNvSpPr txBox="1"/>
          <p:nvPr/>
        </p:nvSpPr>
        <p:spPr>
          <a:xfrm>
            <a:off x="-31321" y="981018"/>
            <a:ext cx="4651898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/>
              <a:t>为此，使用</a:t>
            </a:r>
            <a:r>
              <a:rPr lang="en-US" altLang="zh-CN" sz="2800" dirty="0"/>
              <a:t>MLE</a:t>
            </a:r>
            <a:r>
              <a:rPr lang="zh-CN" altLang="en-US" sz="2800" dirty="0"/>
              <a:t>先估计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2E995C-0C92-40F3-9AA9-EDA26E0A3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73" y="981018"/>
            <a:ext cx="1134985" cy="523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555D62-644F-47F3-8846-C8C0DFB3C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2" y="2727288"/>
            <a:ext cx="8935575" cy="16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D87720-A879-4DFA-BDAC-6A3A03E1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" y="1447698"/>
            <a:ext cx="8782501" cy="39626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B68EE1-C0B9-4E39-B758-94B5C256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0" y="5679250"/>
            <a:ext cx="3100152" cy="405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E55F53-6F46-4C08-9B06-3D998FA2B8E6}"/>
              </a:ext>
            </a:extLst>
          </p:cNvPr>
          <p:cNvSpPr txBox="1"/>
          <p:nvPr/>
        </p:nvSpPr>
        <p:spPr>
          <a:xfrm>
            <a:off x="3581890" y="5709538"/>
            <a:ext cx="79195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7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A72FDA-1CD3-4E60-A061-5C0C6C7C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83965" cy="121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3FD0B-6AA3-4D0C-BCAA-B36BADB0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1269451"/>
            <a:ext cx="1905098" cy="3619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940399-1D15-456E-B0D1-36109D9CE993}"/>
              </a:ext>
            </a:extLst>
          </p:cNvPr>
          <p:cNvSpPr txBox="1"/>
          <p:nvPr/>
        </p:nvSpPr>
        <p:spPr>
          <a:xfrm>
            <a:off x="1983498" y="1269451"/>
            <a:ext cx="79195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40E809-FEA0-42EC-A659-489E7F22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762"/>
            <a:ext cx="7119539" cy="50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3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533F95-6E0D-4F61-BC7D-31891044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" y="998730"/>
            <a:ext cx="5086611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F9DB19-29E9-4750-B58A-12BB7448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3725"/>
            <a:ext cx="6693244" cy="39118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8F4D1-20DD-4ADA-8204-2122C78A4C68}"/>
              </a:ext>
            </a:extLst>
          </p:cNvPr>
          <p:cNvSpPr txBox="1"/>
          <p:nvPr/>
        </p:nvSpPr>
        <p:spPr>
          <a:xfrm>
            <a:off x="17628" y="233645"/>
            <a:ext cx="458975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解法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EM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605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BFFE0E-7451-47FD-BB84-27BFC271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2400"/>
            <a:ext cx="7772400" cy="1986880"/>
          </a:xfrm>
        </p:spPr>
        <p:txBody>
          <a:bodyPr/>
          <a:lstStyle/>
          <a:p>
            <a:pPr>
              <a:defRPr/>
            </a:pPr>
            <a:r>
              <a:rPr lang="en-US" altLang="zh-CN" sz="3200" b="0" dirty="0">
                <a:latin typeface="+mn-lt"/>
                <a:ea typeface="+mn-ea"/>
              </a:rPr>
              <a:t>4.1.1 </a:t>
            </a:r>
            <a:r>
              <a:rPr lang="zh-CN" altLang="en-US" sz="3200" b="0" dirty="0">
                <a:latin typeface="+mn-lt"/>
                <a:ea typeface="+mn-ea"/>
              </a:rPr>
              <a:t>概述</a:t>
            </a:r>
            <a:br>
              <a:rPr lang="en-US" altLang="zh-CN" sz="3200" b="0" dirty="0">
                <a:latin typeface="+mn-lt"/>
                <a:ea typeface="+mn-ea"/>
              </a:rPr>
            </a:br>
            <a:r>
              <a:rPr lang="en-US" altLang="zh-CN" sz="3200" b="0" dirty="0">
                <a:latin typeface="+mn-lt"/>
                <a:ea typeface="+mn-ea"/>
              </a:rPr>
              <a:t>4.1.2 </a:t>
            </a:r>
            <a:r>
              <a:rPr lang="zh-CN" altLang="en-US" sz="3200" b="0" dirty="0">
                <a:latin typeface="+mn-lt"/>
                <a:ea typeface="+mn-ea"/>
              </a:rPr>
              <a:t>得分法</a:t>
            </a:r>
            <a:br>
              <a:rPr lang="en-US" altLang="zh-CN" sz="3200" b="0" dirty="0">
                <a:latin typeface="+mn-lt"/>
                <a:ea typeface="+mn-ea"/>
              </a:rPr>
            </a:br>
            <a:r>
              <a:rPr lang="en-US" altLang="zh-CN" sz="3200" b="0" dirty="0">
                <a:latin typeface="+mn-lt"/>
                <a:ea typeface="+mn-ea"/>
              </a:rPr>
              <a:t>4.1.3 </a:t>
            </a:r>
            <a:r>
              <a:rPr lang="zh-CN" altLang="en-US" sz="3200" b="0" dirty="0">
                <a:latin typeface="+mn-lt"/>
                <a:ea typeface="+mn-ea"/>
              </a:rPr>
              <a:t>精简最大似然估计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E711A-B3DA-459A-AF28-A432B77A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554163"/>
            <a:ext cx="7772400" cy="1500187"/>
          </a:xfrm>
        </p:spPr>
        <p:txBody>
          <a:bodyPr/>
          <a:lstStyle/>
          <a:p>
            <a:pPr>
              <a:defRPr/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最大似然估计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6084" name="灯片编号占位符 2">
            <a:extLst>
              <a:ext uri="{FF2B5EF4-FFF2-40B4-BE49-F238E27FC236}">
                <a16:creationId xmlns:a16="http://schemas.microsoft.com/office/drawing/2014/main" id="{9BF0444B-A272-4A53-B7C2-16D6DFD262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3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6EFEC1-E5DA-4EC5-A1A3-49BB90E3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5" y="1273064"/>
            <a:ext cx="8922209" cy="43118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BCBB6F-EBD4-4082-A803-A6BD0FFD4962}"/>
              </a:ext>
            </a:extLst>
          </p:cNvPr>
          <p:cNvSpPr txBox="1"/>
          <p:nvPr/>
        </p:nvSpPr>
        <p:spPr>
          <a:xfrm>
            <a:off x="17628" y="233645"/>
            <a:ext cx="458975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解法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EM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1935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3529EF-5D22-4B29-8696-C2A780DA3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1043735"/>
            <a:ext cx="7721997" cy="3803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E0D2D-49A3-42F8-AB21-75B6A43B352B}"/>
              </a:ext>
            </a:extLst>
          </p:cNvPr>
          <p:cNvSpPr txBox="1"/>
          <p:nvPr/>
        </p:nvSpPr>
        <p:spPr>
          <a:xfrm>
            <a:off x="17628" y="233645"/>
            <a:ext cx="458975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解法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EM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145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36F7CD-7497-41F6-90AF-F779B6E5B9A1}"/>
              </a:ext>
            </a:extLst>
          </p:cNvPr>
          <p:cNvSpPr txBox="1"/>
          <p:nvPr/>
        </p:nvSpPr>
        <p:spPr>
          <a:xfrm>
            <a:off x="17628" y="233645"/>
            <a:ext cx="458975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解法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EM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0DE879-6EA2-4C54-B40E-36115834CD9E}"/>
                  </a:ext>
                </a:extLst>
              </p:cNvPr>
              <p:cNvSpPr txBox="1"/>
              <p:nvPr/>
            </p:nvSpPr>
            <p:spPr>
              <a:xfrm>
                <a:off x="861" y="1133745"/>
                <a:ext cx="7586474" cy="138499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给定</m:t>
                    </m:r>
                    <m:r>
                      <a:rPr lang="zh-CN" alt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初始</m:t>
                    </m:r>
                    <m:r>
                      <a:rPr lang="zh-CN" alt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用</m:t>
                    </m:r>
                    <m:r>
                      <a:rPr lang="zh-CN" alt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完全</m:t>
                    </m:r>
                    <m:r>
                      <a:rPr lang="zh-CN" alt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数据</m:t>
                    </m:r>
                    <m:r>
                      <a:rPr lang="zh-CN" alt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  <m:r>
                      <a:rPr lang="zh-CN" alt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公式估计</m:t>
                    </m:r>
                    <m:r>
                      <a:rPr lang="zh-CN" alt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新的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，与</m:t>
                    </m:r>
                    <m:r>
                      <a:rPr lang="zh-CN" alt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初始的比较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，接近则停止，否则迭代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0DE879-6EA2-4C54-B40E-36115834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" y="1133745"/>
                <a:ext cx="7586474" cy="1384995"/>
              </a:xfrm>
              <a:prstGeom prst="rect">
                <a:avLst/>
              </a:prstGeom>
              <a:blipFill>
                <a:blip r:embed="rId3"/>
                <a:stretch>
                  <a:fillRect l="-1606" t="-6167" b="-1013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6DA72C-E20E-4B0F-9255-16FE5758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0" y="2078850"/>
            <a:ext cx="7109832" cy="3465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2BF328-3AC2-40C8-9941-0E560F546101}"/>
              </a:ext>
            </a:extLst>
          </p:cNvPr>
          <p:cNvSpPr txBox="1"/>
          <p:nvPr/>
        </p:nvSpPr>
        <p:spPr>
          <a:xfrm>
            <a:off x="71500" y="1043735"/>
            <a:ext cx="8615300" cy="646331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Chuong</a:t>
            </a:r>
            <a:r>
              <a:rPr lang="en-US" altLang="zh-CN" dirty="0"/>
              <a:t> B Do, Serafim </a:t>
            </a:r>
            <a:r>
              <a:rPr lang="en-US" altLang="zh-CN" dirty="0" err="1"/>
              <a:t>Batzoglou</a:t>
            </a:r>
            <a:r>
              <a:rPr lang="en-US" altLang="zh-CN" dirty="0"/>
              <a:t>. What is the expectation maximization algorithm? Nature Biotechnology, 26, 897-899 (2008).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25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4.3.1 EM</a:t>
            </a:r>
            <a:r>
              <a:rPr lang="zh-CN" altLang="en-US" dirty="0"/>
              <a:t>算法引入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F5D27-55A0-4F90-A510-407CDD3F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5" y="975463"/>
            <a:ext cx="6926592" cy="49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0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9.1 EM</a:t>
            </a:r>
            <a:r>
              <a:rPr lang="zh-CN" altLang="en-US" dirty="0"/>
              <a:t>算法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4498B0-F1AB-4AE9-A67C-904547C0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" y="863715"/>
            <a:ext cx="9144000" cy="41660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37585F-EE57-4D05-ACC1-9E0FC049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07661"/>
            <a:ext cx="8603940" cy="11047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2ABA37-CA9A-4012-8B02-C0B4346E3FA5}"/>
              </a:ext>
            </a:extLst>
          </p:cNvPr>
          <p:cNvSpPr txBox="1"/>
          <p:nvPr/>
        </p:nvSpPr>
        <p:spPr>
          <a:xfrm>
            <a:off x="341530" y="6345793"/>
            <a:ext cx="550748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CN" altLang="en-US" sz="1800" dirty="0"/>
              <a:t>（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）重复第（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）步和第（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）步，直到收敛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7533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383939"/>
            <a:ext cx="8640960" cy="30351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Q</a:t>
            </a:r>
            <a:r>
              <a:rPr kumimoji="1" lang="zh-CN" altLang="en-US" dirty="0"/>
              <a:t>函数定义：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完全数据的对数似然函数</a:t>
            </a:r>
            <a:r>
              <a:rPr kumimoji="1" lang="en-US" altLang="zh-CN" dirty="0" err="1"/>
              <a:t>logP</a:t>
            </a:r>
            <a:r>
              <a:rPr kumimoji="1" lang="en-US" altLang="zh-CN" dirty="0"/>
              <a:t>(Y,Z|Θ)</a:t>
            </a:r>
            <a:r>
              <a:rPr kumimoji="1" lang="zh-CN" altLang="en-US" dirty="0"/>
              <a:t>关于在给定观测数据</a:t>
            </a:r>
            <a:r>
              <a:rPr kumimoji="1" lang="en-US" altLang="zh-CN" dirty="0"/>
              <a:t>Y</a:t>
            </a:r>
            <a:r>
              <a:rPr kumimoji="1" lang="zh-CN" altLang="en-US" dirty="0"/>
              <a:t>和当前函数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zh-CN" altLang="en-US" dirty="0"/>
              <a:t>下对未观测数据</a:t>
            </a:r>
            <a:r>
              <a:rPr kumimoji="1" lang="en-US" altLang="zh-CN" dirty="0"/>
              <a:t>Z</a:t>
            </a:r>
            <a:r>
              <a:rPr kumimoji="1" lang="zh-CN" altLang="en-US" dirty="0"/>
              <a:t>的条件概率分布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P(Z|Y, 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en-US" altLang="zh-CN" dirty="0"/>
              <a:t>),</a:t>
            </a:r>
            <a:r>
              <a:rPr kumimoji="1" lang="zh-CN" altLang="en-US" dirty="0"/>
              <a:t>的期望称为</a:t>
            </a:r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zh-CN" altLang="en-US" dirty="0">
                <a:solidFill>
                  <a:srgbClr val="FF0000"/>
                </a:solidFill>
              </a:rPr>
              <a:t>函数</a:t>
            </a:r>
            <a:r>
              <a:rPr kumimoji="1" lang="zh-CN" altLang="en-US" dirty="0"/>
              <a:t>，即：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4149080"/>
            <a:ext cx="5106953" cy="3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4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算法说明：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，完成一次迭代：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zh-CN" altLang="en-US" dirty="0"/>
              <a:t>到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(i+1)</a:t>
            </a:r>
            <a:r>
              <a:rPr kumimoji="1" lang="zh-CN" altLang="en-US" dirty="0"/>
              <a:t>，将证明每次迭代使似然函数增大或达到局部最大值。</a:t>
            </a:r>
            <a:endParaRPr kumimoji="1"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，停止迭代的条件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 </a:t>
            </a:r>
            <a:r>
              <a:rPr lang="zh-CN" altLang="en-US" dirty="0"/>
              <a:t>                    </a:t>
            </a:r>
            <a:r>
              <a:rPr lang="en-GB" altLang="zh-CN" dirty="0"/>
              <a:t>			</a:t>
            </a:r>
            <a:r>
              <a:rPr lang="zh-CN" altLang="en-US" dirty="0"/>
              <a:t>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3068960"/>
            <a:ext cx="1704975" cy="257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965" y="3066911"/>
            <a:ext cx="32385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三硬币模型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312690-C2B5-4219-93F2-1020856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" y="998729"/>
            <a:ext cx="8857104" cy="49955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32DDB5-F75A-4665-B140-05196D81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4" y="953725"/>
            <a:ext cx="7207825" cy="1710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2F1CF1-B96B-4BFF-9127-C4B7C5EC1353}"/>
              </a:ext>
            </a:extLst>
          </p:cNvPr>
          <p:cNvSpPr txBox="1"/>
          <p:nvPr/>
        </p:nvSpPr>
        <p:spPr>
          <a:xfrm>
            <a:off x="18606" y="2888940"/>
            <a:ext cx="458975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则三硬币模型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8C996B-FE6E-40F1-9B26-1CA6B6AE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41" y="3583399"/>
            <a:ext cx="7144117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</a:t>
            </a:r>
            <a:r>
              <a:rPr lang="en-US" altLang="zh-CN" dirty="0"/>
              <a:t>.1 </a:t>
            </a:r>
            <a:r>
              <a:rPr lang="zh-CN" altLang="en-US" dirty="0"/>
              <a:t>概述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4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2B2EA9-AE3F-4824-AC74-32D634901CD5}"/>
                  </a:ext>
                </a:extLst>
              </p:cNvPr>
              <p:cNvSpPr txBox="1"/>
              <p:nvPr/>
            </p:nvSpPr>
            <p:spPr>
              <a:xfrm>
                <a:off x="251519" y="1040397"/>
                <a:ext cx="6615735" cy="391543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设总体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有密度或概率函数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</m:oMath>
                </a14:m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维的分布参数</a:t>
                </a:r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一组样本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800" b="1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似然函数</a:t>
                </a: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likelihood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en-US" altLang="zh-CN" sz="28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）为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e>
                            </m:d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e>
                            </m:d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2B2EA9-AE3F-4824-AC74-32D63490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1040397"/>
                <a:ext cx="6615735" cy="3915431"/>
              </a:xfrm>
              <a:prstGeom prst="rect">
                <a:avLst/>
              </a:prstGeom>
              <a:blipFill>
                <a:blip r:embed="rId2"/>
                <a:stretch>
                  <a:fillRect l="-1842" t="-218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三硬币模型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观测数据：</a:t>
            </a:r>
            <a:endParaRPr lang="en-US" altLang="zh-CN" dirty="0"/>
          </a:p>
          <a:p>
            <a:r>
              <a:rPr lang="zh-CN" altLang="en-US" dirty="0"/>
              <a:t>未观测数据：</a:t>
            </a:r>
            <a:endParaRPr lang="en-US" altLang="zh-CN" dirty="0"/>
          </a:p>
          <a:p>
            <a:r>
              <a:rPr lang="zh-CN" altLang="en-US" dirty="0"/>
              <a:t>似然函数：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即：</a:t>
            </a:r>
            <a:endParaRPr lang="en-US" altLang="zh-CN" dirty="0"/>
          </a:p>
          <a:p>
            <a:r>
              <a:rPr lang="zh-CN" altLang="en-US" dirty="0"/>
              <a:t>极大似然估计：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该问题没有解析解，使用</a:t>
            </a:r>
            <a:r>
              <a:rPr lang="en-US" altLang="zh-CN" dirty="0"/>
              <a:t>EM</a:t>
            </a:r>
            <a:r>
              <a:rPr lang="zh-CN" altLang="en-US" dirty="0"/>
              <a:t>迭代法：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09" y="1133745"/>
            <a:ext cx="1983591" cy="3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96" y="1699646"/>
            <a:ext cx="1671842" cy="26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2676245"/>
            <a:ext cx="2830229" cy="44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5" y="3105668"/>
            <a:ext cx="4198352" cy="46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4075122"/>
            <a:ext cx="2554547" cy="46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25"/>
            <a:ext cx="8390275" cy="5126038"/>
          </a:xfrm>
        </p:spPr>
        <p:txBody>
          <a:bodyPr/>
          <a:lstStyle/>
          <a:p>
            <a:r>
              <a:rPr lang="zh-CN" altLang="en-US" dirty="0"/>
              <a:t>选取初值：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步的估计值：</a:t>
            </a:r>
            <a:endParaRPr lang="en-US" altLang="zh-CN" dirty="0"/>
          </a:p>
          <a:p>
            <a:r>
              <a:rPr lang="en-US" altLang="zh-CN" dirty="0"/>
              <a:t>EM</a:t>
            </a:r>
            <a:r>
              <a:rPr lang="zh-CN" altLang="en-US" dirty="0"/>
              <a:t>算法第</a:t>
            </a:r>
            <a:r>
              <a:rPr lang="en-US" altLang="zh-CN" dirty="0"/>
              <a:t>i+1</a:t>
            </a:r>
            <a:r>
              <a:rPr lang="zh-CN" altLang="en-US" dirty="0"/>
              <a:t>次迭代：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步：计算在模型参数                      下观测数据</a:t>
            </a:r>
            <a:r>
              <a:rPr lang="en-US" altLang="zh-CN" sz="3200" dirty="0" err="1"/>
              <a:t>y</a:t>
            </a:r>
            <a:r>
              <a:rPr lang="en-US" altLang="zh-CN" sz="1800" dirty="0" err="1"/>
              <a:t>j</a:t>
            </a:r>
            <a:r>
              <a:rPr lang="zh-CN" altLang="en-US" dirty="0"/>
              <a:t>来自掷硬币</a:t>
            </a:r>
            <a:r>
              <a:rPr lang="en-US" altLang="zh-CN" dirty="0"/>
              <a:t>B</a:t>
            </a:r>
            <a:r>
              <a:rPr lang="zh-CN" altLang="en-US" dirty="0"/>
              <a:t>的概率：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</a:t>
            </a:r>
            <a:r>
              <a:rPr lang="zh-CN" altLang="en-US" dirty="0"/>
              <a:t>步</a:t>
            </a:r>
            <a:r>
              <a:rPr lang="en-US" altLang="zh-CN" dirty="0"/>
              <a:t>: </a:t>
            </a:r>
            <a:r>
              <a:rPr lang="zh-CN" altLang="en-US" dirty="0"/>
              <a:t>计算模型参数的新估计值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205" y="1048851"/>
            <a:ext cx="2609867" cy="44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01" y="1582412"/>
            <a:ext cx="2185010" cy="38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5" y="2582640"/>
            <a:ext cx="1706933" cy="38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5" y="3604224"/>
            <a:ext cx="5238582" cy="60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8" y="5274205"/>
            <a:ext cx="1934197" cy="70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0" y="5212768"/>
            <a:ext cx="1303629" cy="94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49" y="5003073"/>
            <a:ext cx="1866059" cy="108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1260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初值：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利用迭代公式，得：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继续迭代，得：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得到模型参数的极大似然估计：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90" y="1101622"/>
            <a:ext cx="4129357" cy="436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9" y="1723909"/>
            <a:ext cx="4098601" cy="355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890" y="3468628"/>
            <a:ext cx="3448050" cy="355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9" y="3971713"/>
            <a:ext cx="25717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35" y="4677900"/>
            <a:ext cx="3448050" cy="30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745" y="5765019"/>
            <a:ext cx="280987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如果取初值：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完全数据 </a:t>
            </a:r>
            <a:r>
              <a:rPr kumimoji="1" lang="en-US" altLang="zh-CN" dirty="0"/>
              <a:t>complete-data</a:t>
            </a:r>
          </a:p>
          <a:p>
            <a:pPr marL="0" indent="0">
              <a:buNone/>
            </a:pPr>
            <a:r>
              <a:rPr kumimoji="1" lang="zh-CN" altLang="en-US" dirty="0"/>
              <a:t>不完全数据 </a:t>
            </a:r>
            <a:r>
              <a:rPr kumimoji="1" lang="en-US" altLang="zh-CN" dirty="0"/>
              <a:t>incomplete-data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21" y="1721251"/>
            <a:ext cx="3352800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2521839"/>
            <a:ext cx="3867150" cy="257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768" y="3697816"/>
            <a:ext cx="752475" cy="285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881" y="3171740"/>
            <a:ext cx="100012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4.3.2 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00125"/>
            <a:ext cx="9144000" cy="5126038"/>
          </a:xfrm>
        </p:spPr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算法能近似实现对观测数据的极大似然估计？</a:t>
            </a:r>
            <a:endParaRPr kumimoji="1" lang="en-US" altLang="zh-CN" dirty="0"/>
          </a:p>
          <a:p>
            <a:r>
              <a:rPr kumimoji="1" lang="zh-CN" altLang="en-US" dirty="0"/>
              <a:t>极大化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不完全数据</a:t>
            </a:r>
            <a:r>
              <a:rPr kumimoji="1" lang="en-US" altLang="zh-CN" dirty="0"/>
              <a:t>)Y</a:t>
            </a:r>
            <a:r>
              <a:rPr kumimoji="1" lang="zh-CN" altLang="en-US" dirty="0"/>
              <a:t>关于参数Θ的极大似然函数：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难点：有未观测数据，包含和的对数。</a:t>
            </a:r>
            <a:endParaRPr kumimoji="1" lang="en-US" altLang="zh-CN" dirty="0"/>
          </a:p>
          <a:p>
            <a:r>
              <a:rPr kumimoji="1" lang="en-US" altLang="zh-CN" dirty="0"/>
              <a:t>EM</a:t>
            </a:r>
            <a:r>
              <a:rPr kumimoji="1" lang="zh-CN" altLang="en-US" dirty="0"/>
              <a:t>通过迭代逐步近似极大化</a:t>
            </a:r>
            <a:r>
              <a:rPr kumimoji="1" lang="en-US" altLang="zh-CN" dirty="0"/>
              <a:t>L(</a:t>
            </a:r>
            <a:r>
              <a:rPr kumimoji="1" lang="zh-CN" altLang="en-US" dirty="0"/>
              <a:t>Θ</a:t>
            </a:r>
            <a:r>
              <a:rPr kumimoji="1" lang="en-US" altLang="zh-CN" dirty="0"/>
              <a:t>),</a:t>
            </a:r>
            <a:r>
              <a:rPr kumimoji="1" lang="zh-CN" altLang="en-US" dirty="0"/>
              <a:t>希望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90" y="2168860"/>
            <a:ext cx="4376298" cy="5668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35738"/>
            <a:ext cx="3244715" cy="675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205" y="4194085"/>
            <a:ext cx="1783550" cy="3567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算法的导出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考虑二者的差：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Jason</a:t>
            </a:r>
            <a:r>
              <a:rPr kumimoji="1" lang="zh-CN" altLang="en-US" dirty="0"/>
              <a:t>不等式：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93" y="1763815"/>
            <a:ext cx="6618057" cy="632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0" y="3293985"/>
            <a:ext cx="7475436" cy="203315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算法的导出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令：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则：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选择：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42" y="1454862"/>
            <a:ext cx="6102678" cy="649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99" y="3145958"/>
            <a:ext cx="1990507" cy="324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82" y="4665131"/>
            <a:ext cx="5410200" cy="285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399" y="3924055"/>
            <a:ext cx="2268252" cy="3240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182" y="5240054"/>
            <a:ext cx="2689499" cy="43204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算法的导出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省去和Θ无关的项：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033845"/>
            <a:ext cx="666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L(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)</a:t>
            </a:r>
            <a:r>
              <a:rPr kumimoji="1" lang="zh-CN" altLang="en-US" dirty="0"/>
              <a:t>开始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2123855"/>
            <a:ext cx="5284744" cy="38527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，提供一种近似计算含有隐变量概率模型的极大似然估计的方法，</a:t>
            </a:r>
            <a:endParaRPr kumimoji="1" lang="en-US" altLang="zh-CN" dirty="0"/>
          </a:p>
          <a:p>
            <a:r>
              <a:rPr kumimoji="1" lang="en-US" altLang="zh-CN" dirty="0"/>
              <a:t>EM</a:t>
            </a:r>
            <a:r>
              <a:rPr kumimoji="1" lang="zh-CN" altLang="en-US" dirty="0"/>
              <a:t>，最大优点：简单性和普适性；</a:t>
            </a:r>
            <a:endParaRPr kumimoji="1" lang="en-US" altLang="zh-CN" dirty="0"/>
          </a:p>
          <a:p>
            <a:r>
              <a:rPr kumimoji="1" lang="zh-CN" altLang="en-US" dirty="0"/>
              <a:t>疑问：</a:t>
            </a:r>
            <a:endParaRPr kumimoji="1" lang="en-US" altLang="zh-CN" dirty="0"/>
          </a:p>
          <a:p>
            <a:r>
              <a:rPr kumimoji="1" lang="zh-CN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算法得到的估计序列是否收敛？</a:t>
            </a:r>
            <a:endParaRPr kumimoji="1" lang="en-US" altLang="zh-CN" dirty="0"/>
          </a:p>
          <a:p>
            <a:r>
              <a:rPr kumimoji="1" lang="zh-CN" altLang="zh-CN" dirty="0"/>
              <a:t>2</a:t>
            </a:r>
            <a:r>
              <a:rPr kumimoji="1" lang="zh-CN" altLang="en-US" dirty="0"/>
              <a:t>、如果收敛，是否是全局极大值或局部极大值？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</a:t>
            </a:r>
            <a:r>
              <a:rPr lang="en-US" altLang="zh-CN" dirty="0"/>
              <a:t>.1 </a:t>
            </a:r>
            <a:r>
              <a:rPr lang="zh-CN" altLang="en-US" dirty="0"/>
              <a:t>概述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5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066CF0-9D95-4C80-8706-0FD25C9F1DA1}"/>
                  </a:ext>
                </a:extLst>
              </p:cNvPr>
              <p:cNvSpPr txBox="1"/>
              <p:nvPr/>
            </p:nvSpPr>
            <p:spPr>
              <a:xfrm>
                <a:off x="206515" y="1133745"/>
                <a:ext cx="4689564" cy="238943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 marL="571500" indent="-5715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对数似然函数</a:t>
                </a:r>
                <a:r>
                  <a:rPr lang="en-US" altLang="zh-CN" sz="3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endParaRPr lang="zh-CN" altLang="zh-CN" sz="36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3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3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zh-CN" altLang="zh-CN" sz="3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e>
                            </m:d>
                            <m:r>
                              <a:rPr lang="en-US" altLang="zh-CN" sz="3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3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3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6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3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</m:t>
                                </m:r>
                                <m:r>
                                  <a:rPr lang="en-US" altLang="zh-CN" sz="3600" b="0" i="1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nary>
                            <m:r>
                              <a:rPr lang="en-US" altLang="zh-CN" sz="3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zh-CN" sz="3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3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36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36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e>
                            </m:d>
                            <m:r>
                              <a:rPr lang="en-US" altLang="zh-CN" sz="3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36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066CF0-9D95-4C80-8706-0FD25C9F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1133745"/>
                <a:ext cx="4689564" cy="2389437"/>
              </a:xfrm>
              <a:prstGeom prst="rect">
                <a:avLst/>
              </a:prstGeom>
              <a:blipFill>
                <a:blip r:embed="rId2"/>
                <a:stretch>
                  <a:fillRect l="-3641" t="-484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8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505" y="1043735"/>
            <a:ext cx="9027495" cy="4928454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两个收敛定理：</a:t>
            </a:r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定理</a:t>
            </a:r>
            <a:r>
              <a:rPr kumimoji="1" lang="en-US" altLang="zh-CN" b="1" dirty="0">
                <a:solidFill>
                  <a:srgbClr val="FF0000"/>
                </a:solidFill>
              </a:rPr>
              <a:t>9.1</a:t>
            </a:r>
            <a:r>
              <a:rPr kumimoji="1" lang="zh-CN" altLang="en-US" dirty="0"/>
              <a:t>：设</a:t>
            </a:r>
            <a:r>
              <a:rPr kumimoji="1" lang="en-US" altLang="zh-CN" dirty="0"/>
              <a:t>P(Y|Θ)</a:t>
            </a:r>
            <a:r>
              <a:rPr kumimoji="1" lang="zh-CN" altLang="en-US" dirty="0"/>
              <a:t>为观测数据的似然函数，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=1,2..</a:t>
            </a:r>
            <a:r>
              <a:rPr kumimoji="1" lang="zh-CN" altLang="en-US" dirty="0"/>
              <a:t>）为</a:t>
            </a:r>
            <a:r>
              <a:rPr kumimoji="1" lang="en-US" altLang="zh-CN" dirty="0"/>
              <a:t>EM</a:t>
            </a:r>
            <a:r>
              <a:rPr kumimoji="1" lang="zh-CN" altLang="en-US" dirty="0"/>
              <a:t>参数估计序列，                            </a:t>
            </a:r>
            <a:r>
              <a:rPr kumimoji="1" lang="en-GB" altLang="zh-CN" dirty="0"/>
              <a:t>	</a:t>
            </a:r>
            <a:r>
              <a:rPr kumimoji="1" lang="zh-CN" altLang="en-US" dirty="0"/>
              <a:t>       ，为对应的似然函数序列，则</a:t>
            </a:r>
            <a:r>
              <a:rPr kumimoji="1" lang="en-US" altLang="zh-CN" dirty="0"/>
              <a:t>P(Y|Θ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是单调递增的，即：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GB" altLang="zh-CN" dirty="0"/>
          </a:p>
          <a:p>
            <a:r>
              <a:rPr kumimoji="1" lang="zh-CN" altLang="en-US" dirty="0"/>
              <a:t>证明：由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由：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85" y="1986117"/>
            <a:ext cx="2566988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076" y="2903118"/>
            <a:ext cx="4232046" cy="513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752" y="3971176"/>
            <a:ext cx="2095500" cy="561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630" y="4706564"/>
            <a:ext cx="4295775" cy="2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913" y="5679515"/>
            <a:ext cx="39909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令：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则：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得：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只需证右端非负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8" y="1390794"/>
            <a:ext cx="4252973" cy="486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13" y="2668758"/>
            <a:ext cx="3801422" cy="378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45" y="3838710"/>
            <a:ext cx="6613778" cy="7020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前半部分，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(i+1)</a:t>
            </a:r>
            <a:r>
              <a:rPr kumimoji="1" lang="zh-CN" altLang="en-US" dirty="0"/>
              <a:t>为极大值，所以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后半部分：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1859505"/>
            <a:ext cx="29527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158970"/>
            <a:ext cx="4548181" cy="221424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算法的收敛性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定理</a:t>
            </a:r>
            <a:r>
              <a:rPr kumimoji="1" lang="en-US" altLang="zh-CN" b="1" dirty="0">
                <a:solidFill>
                  <a:srgbClr val="FF0000"/>
                </a:solidFill>
              </a:rPr>
              <a:t>9.2:</a:t>
            </a:r>
          </a:p>
          <a:p>
            <a:r>
              <a:rPr kumimoji="1" lang="zh-CN" altLang="en-US" dirty="0"/>
              <a:t>设</a:t>
            </a:r>
            <a:r>
              <a:rPr kumimoji="1" lang="en-US" altLang="zh-CN" dirty="0"/>
              <a:t>L(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)=</a:t>
            </a:r>
            <a:r>
              <a:rPr kumimoji="1" lang="en-US" altLang="zh-CN" dirty="0" err="1"/>
              <a:t>logP</a:t>
            </a:r>
            <a:r>
              <a:rPr kumimoji="1" lang="en-US" altLang="zh-CN" dirty="0"/>
              <a:t>(Y|Θ),</a:t>
            </a:r>
            <a:r>
              <a:rPr kumimoji="1" lang="zh-CN" altLang="en-US" dirty="0"/>
              <a:t>为观测数据的对数似然函数，</a:t>
            </a:r>
            <a:r>
              <a:rPr kumimoji="1" lang="en-US" altLang="zh-CN" dirty="0" err="1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=1,2..</a:t>
            </a:r>
            <a:r>
              <a:rPr kumimoji="1" lang="zh-CN" altLang="en-US" dirty="0"/>
              <a:t>）为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算法得到的参数估计序列，</a:t>
            </a:r>
            <a:r>
              <a:rPr kumimoji="1" lang="en-US" altLang="zh-CN" dirty="0"/>
              <a:t>L(Θ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en-US" altLang="zh-CN" dirty="0"/>
              <a:t>)</a:t>
            </a:r>
            <a:r>
              <a:rPr kumimoji="1" lang="zh-CN" altLang="en-US" dirty="0"/>
              <a:t>为对应的对数似然函数序列，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、如果</a:t>
            </a:r>
            <a:r>
              <a:rPr kumimoji="1" lang="en-US" altLang="zh-CN" dirty="0"/>
              <a:t>P(Y|Θ)</a:t>
            </a:r>
            <a:r>
              <a:rPr kumimoji="1" lang="zh-CN" altLang="en-US" dirty="0"/>
              <a:t>有上界，则</a:t>
            </a:r>
            <a:r>
              <a:rPr kumimoji="1" lang="en-US" altLang="zh-CN" dirty="0"/>
              <a:t>L(Θ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en-US" altLang="zh-CN" dirty="0"/>
              <a:t>) =</a:t>
            </a:r>
            <a:r>
              <a:rPr kumimoji="1" lang="en-US" altLang="zh-CN" dirty="0" err="1"/>
              <a:t>logP</a:t>
            </a:r>
            <a:r>
              <a:rPr kumimoji="1" lang="en-US" altLang="zh-CN" dirty="0"/>
              <a:t>(Y|Θ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en-US" altLang="zh-CN" dirty="0"/>
              <a:t>)</a:t>
            </a:r>
            <a:r>
              <a:rPr kumimoji="1" lang="zh-CN" altLang="en-US" dirty="0"/>
              <a:t>收敛到某一值</a:t>
            </a:r>
            <a:r>
              <a:rPr kumimoji="1" lang="en-US" altLang="zh-CN" dirty="0"/>
              <a:t>L</a:t>
            </a:r>
            <a:r>
              <a:rPr kumimoji="1" lang="zh-CN" altLang="en-US" baseline="30000" dirty="0"/>
              <a:t>* </a:t>
            </a:r>
            <a:r>
              <a:rPr kumimoji="1" lang="zh-CN" altLang="en-US" dirty="0"/>
              <a:t>；</a:t>
            </a:r>
            <a:endParaRPr kumimoji="1" lang="en-US" altLang="zh-CN" baseline="30000" dirty="0"/>
          </a:p>
          <a:p>
            <a:r>
              <a:rPr kumimoji="1" lang="zh-CN" altLang="zh-CN" dirty="0"/>
              <a:t>2</a:t>
            </a:r>
            <a:r>
              <a:rPr kumimoji="1" lang="zh-CN" altLang="en-US" dirty="0"/>
              <a:t>、在函数</a:t>
            </a:r>
            <a:r>
              <a:rPr kumimoji="1" lang="en-US" altLang="zh-CN" dirty="0"/>
              <a:t>Q(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’)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L(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)</a:t>
            </a:r>
            <a:r>
              <a:rPr kumimoji="1" lang="zh-CN" altLang="en-US" dirty="0"/>
              <a:t>满足一定条件下，由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算法得到的参数估计序列</a:t>
            </a:r>
            <a:r>
              <a:rPr kumimoji="1" lang="en-US" altLang="zh-CN" dirty="0"/>
              <a:t>Θ</a:t>
            </a:r>
            <a:r>
              <a:rPr kumimoji="1" lang="en-US" altLang="zh-CN" baseline="30000" dirty="0"/>
              <a:t>(</a:t>
            </a:r>
            <a:r>
              <a:rPr kumimoji="1" lang="en-US" altLang="zh-CN" baseline="30000" dirty="0" err="1"/>
              <a:t>i</a:t>
            </a:r>
            <a:r>
              <a:rPr kumimoji="1" lang="en-US" altLang="zh-CN" baseline="30000" dirty="0"/>
              <a:t>)</a:t>
            </a:r>
            <a:r>
              <a:rPr kumimoji="1" lang="zh-CN" altLang="en-US" dirty="0"/>
              <a:t>的收敛值</a:t>
            </a:r>
            <a:r>
              <a:rPr kumimoji="1" lang="en-US" altLang="zh-CN" dirty="0" err="1"/>
              <a:t>Θ</a:t>
            </a:r>
            <a:r>
              <a:rPr kumimoji="1" lang="zh-CN" altLang="zh-CN" baseline="30000" dirty="0"/>
              <a:t>*</a:t>
            </a:r>
            <a:r>
              <a:rPr kumimoji="1" lang="zh-CN" altLang="en-US" dirty="0"/>
              <a:t>是</a:t>
            </a:r>
            <a:r>
              <a:rPr kumimoji="1" lang="en-US" altLang="zh-CN" dirty="0"/>
              <a:t>L</a:t>
            </a:r>
            <a:r>
              <a:rPr kumimoji="1" lang="zh-CN" altLang="en-US" dirty="0"/>
              <a:t>(</a:t>
            </a:r>
            <a:r>
              <a:rPr kumimoji="1" lang="en-US" altLang="zh-CN" dirty="0" err="1"/>
              <a:t>Θ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的稳定点。</a:t>
            </a:r>
            <a:endParaRPr kumimoji="1" lang="zh-CN" altLang="en-US" baseline="30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53" y="1313214"/>
            <a:ext cx="8229600" cy="6429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EM</a:t>
            </a:r>
            <a:r>
              <a:rPr kumimoji="1" lang="zh-CN" altLang="en-US" sz="3200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8142" y="2436882"/>
            <a:ext cx="6172200" cy="349640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高斯混合模型：</a:t>
            </a:r>
            <a:endParaRPr kumimoji="1" lang="en-US" altLang="zh-CN" dirty="0"/>
          </a:p>
          <a:p>
            <a:r>
              <a:rPr kumimoji="1" lang="zh-CN" altLang="en-US" dirty="0"/>
              <a:t>概率分布模型；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系数：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高斯分布密度：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 err="1"/>
              <a:t>K</a:t>
            </a:r>
            <a:r>
              <a:rPr kumimoji="1" lang="en-US" altLang="en-US" dirty="0" err="1"/>
              <a:t>个分模型</a:t>
            </a:r>
            <a:r>
              <a:rPr kumimoji="1" lang="en-US" altLang="en-US" dirty="0"/>
              <a:t>：</a:t>
            </a:r>
            <a:r>
              <a:rPr kumimoji="1" lang="zh-CN" altLang="en-US" dirty="0"/>
              <a:t>      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12" y="2676478"/>
            <a:ext cx="2784914" cy="7020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975" y="3490500"/>
            <a:ext cx="2039834" cy="648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412" y="4461230"/>
            <a:ext cx="1096322" cy="378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717" y="4392809"/>
            <a:ext cx="1512169" cy="3322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563" y="4996332"/>
            <a:ext cx="4047919" cy="7020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93658" y="54812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可任意高斯模型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E575E0-75DE-4938-B9A8-C5BCEB29E99D}"/>
              </a:ext>
            </a:extLst>
          </p:cNvPr>
          <p:cNvSpPr txBox="1"/>
          <p:nvPr/>
        </p:nvSpPr>
        <p:spPr>
          <a:xfrm>
            <a:off x="-41579" y="103353"/>
            <a:ext cx="4589416" cy="646331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3600" b="1" dirty="0"/>
              <a:t>4.3.3 EM算法的应用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高斯混合模型参数估计的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假设观测数据</a:t>
            </a:r>
            <a:r>
              <a:rPr kumimoji="1" lang="en-US" altLang="zh-CN" dirty="0"/>
              <a:t>y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,y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,….</a:t>
            </a:r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N</a:t>
            </a:r>
            <a:r>
              <a:rPr kumimoji="1" lang="zh-CN" altLang="en-US" dirty="0"/>
              <a:t>由高斯混合模型生成：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算法估计参数；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、明确隐变量，写出完全数据的对数似然函数：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设想观测数据</a:t>
            </a:r>
            <a:r>
              <a:rPr kumimoji="1" lang="en-US" altLang="zh-CN" dirty="0" err="1"/>
              <a:t>yi</a:t>
            </a:r>
            <a:r>
              <a:rPr kumimoji="1" lang="zh-CN" altLang="en-US" dirty="0"/>
              <a:t>是依概率</a:t>
            </a:r>
            <a:r>
              <a:rPr kumimoji="1" lang="en-US" altLang="zh-CN" i="1" dirty="0" err="1"/>
              <a:t>a</a:t>
            </a:r>
            <a:r>
              <a:rPr kumimoji="1" lang="en-US" altLang="zh-CN" i="1" baseline="-25000" dirty="0" err="1"/>
              <a:t>k</a:t>
            </a:r>
            <a:r>
              <a:rPr kumimoji="1" lang="zh-CN" altLang="en-US" dirty="0"/>
              <a:t>选择第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个高斯分模型</a:t>
            </a:r>
            <a:endParaRPr kumimoji="1" lang="en-US" altLang="zh-CN" dirty="0"/>
          </a:p>
          <a:p>
            <a:pPr marL="294799" lvl="1" indent="0">
              <a:buNone/>
            </a:pPr>
            <a:r>
              <a:rPr kumimoji="1" lang="zh-CN" altLang="zh-CN" dirty="0"/>
              <a:t> </a:t>
            </a:r>
            <a:r>
              <a:rPr kumimoji="1" lang="zh-CN" altLang="en-US" dirty="0"/>
              <a:t> 生成，隐变量</a:t>
            </a:r>
            <a:endParaRPr kumimoji="1" lang="en-US" altLang="zh-CN" dirty="0"/>
          </a:p>
          <a:p>
            <a:pPr lvl="1"/>
            <a:endParaRPr kumimoji="1" lang="en-US" altLang="zh-CN" baseline="-25000" dirty="0"/>
          </a:p>
          <a:p>
            <a:endParaRPr kumimoji="1" lang="en-US" altLang="zh-CN" baseline="-25000" dirty="0"/>
          </a:p>
          <a:p>
            <a:endParaRPr kumimoji="1" lang="en-US" altLang="zh-CN" baseline="-25000" dirty="0"/>
          </a:p>
          <a:p>
            <a:endParaRPr kumimoji="1" lang="en-US" altLang="zh-CN" baseline="-25000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0" y="1724281"/>
            <a:ext cx="2647209" cy="6480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95" y="2604829"/>
            <a:ext cx="3067050" cy="276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205" y="4104075"/>
            <a:ext cx="882791" cy="2700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4" y="5157192"/>
            <a:ext cx="407670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、明确隐变量，写出完全数据的对数似然函数：</a:t>
            </a:r>
            <a:endParaRPr kumimoji="1" lang="en-US" altLang="zh-CN" dirty="0"/>
          </a:p>
          <a:p>
            <a:r>
              <a:rPr kumimoji="1" lang="zh-CN" altLang="en-US" dirty="0"/>
              <a:t>完全数据：</a:t>
            </a:r>
            <a:endParaRPr kumimoji="1" lang="en-US" altLang="zh-CN" dirty="0"/>
          </a:p>
          <a:p>
            <a:r>
              <a:rPr kumimoji="1" lang="zh-CN" altLang="en-US" dirty="0"/>
              <a:t>似然函数：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68" y="1603276"/>
            <a:ext cx="3815263" cy="3240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35" y="2125152"/>
            <a:ext cx="4451352" cy="2607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650" y="3439345"/>
            <a:ext cx="1019175" cy="590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880" y="4240973"/>
            <a:ext cx="95250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、明确隐变量，写出完全数据的对数似然函数：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033845"/>
            <a:ext cx="7126943" cy="7200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3785"/>
            <a:ext cx="8525289" cy="471940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算法的</a:t>
            </a:r>
            <a:r>
              <a:rPr kumimoji="1" lang="en-US" altLang="zh-CN" dirty="0"/>
              <a:t>E</a:t>
            </a:r>
            <a:r>
              <a:rPr kumimoji="1" lang="zh-CN" altLang="en-US" dirty="0"/>
              <a:t>步，确定</a:t>
            </a:r>
            <a:r>
              <a:rPr kumimoji="1" lang="en-US" altLang="zh-CN" dirty="0"/>
              <a:t>Q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j</a:t>
            </a:r>
            <a:r>
              <a:rPr kumimoji="1" lang="zh-CN" altLang="en-US" dirty="0"/>
              <a:t>个观测数据来自第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个分模型的概率，称为分模型</a:t>
            </a:r>
            <a:r>
              <a:rPr kumimoji="1" lang="en-US" altLang="zh-CN" dirty="0"/>
              <a:t>k</a:t>
            </a:r>
            <a:r>
              <a:rPr kumimoji="1" lang="zh-CN" altLang="en-US" dirty="0"/>
              <a:t>对观测数据</a:t>
            </a:r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j</a:t>
            </a:r>
            <a:r>
              <a:rPr kumimoji="1" lang="zh-CN" altLang="en-US" dirty="0"/>
              <a:t>的响应度。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06" y="2222531"/>
            <a:ext cx="6858000" cy="1586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50" y="4059070"/>
            <a:ext cx="32289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算法的</a:t>
            </a:r>
            <a:r>
              <a:rPr kumimoji="1" lang="en-US" altLang="zh-CN" dirty="0"/>
              <a:t>E</a:t>
            </a:r>
            <a:r>
              <a:rPr kumimoji="1" lang="zh-CN" altLang="en-US" dirty="0"/>
              <a:t>步，确定</a:t>
            </a:r>
            <a:r>
              <a:rPr kumimoji="1" lang="en-US" altLang="zh-CN" dirty="0"/>
              <a:t>Q</a:t>
            </a:r>
            <a:r>
              <a:rPr kumimoji="1" lang="zh-CN" altLang="en-US" dirty="0"/>
              <a:t>函数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1808819"/>
            <a:ext cx="5725492" cy="3645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</a:t>
            </a:r>
            <a:r>
              <a:rPr lang="en-US" altLang="zh-CN" dirty="0"/>
              <a:t>.1 </a:t>
            </a:r>
            <a:r>
              <a:rPr lang="zh-CN" altLang="en-US" dirty="0"/>
              <a:t>概述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6</a:t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066CF0-9D95-4C80-8706-0FD25C9F1DA1}"/>
              </a:ext>
            </a:extLst>
          </p:cNvPr>
          <p:cNvSpPr txBox="1"/>
          <p:nvPr/>
        </p:nvSpPr>
        <p:spPr>
          <a:xfrm>
            <a:off x="251520" y="1493785"/>
            <a:ext cx="8145905" cy="353173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/>
              <a:t>最大似然估计求解过程：</a:t>
            </a:r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1</a:t>
            </a:r>
            <a:r>
              <a:rPr lang="zh-CN" altLang="en-US" sz="3600" dirty="0"/>
              <a:t>） 写出似然函数；</a:t>
            </a:r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2</a:t>
            </a:r>
            <a:r>
              <a:rPr lang="zh-CN" altLang="en-US" sz="3600" dirty="0"/>
              <a:t>） 对似然函数取对数，并整理；</a:t>
            </a:r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3</a:t>
            </a:r>
            <a:r>
              <a:rPr lang="zh-CN" altLang="en-US" sz="3600" dirty="0"/>
              <a:t>） 求导数 ；</a:t>
            </a:r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4</a:t>
            </a:r>
            <a:r>
              <a:rPr lang="zh-CN" altLang="en-US" sz="3600" dirty="0"/>
              <a:t>） 解似然方程</a:t>
            </a:r>
          </a:p>
          <a:p>
            <a:pPr marL="571500" indent="-5715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zh-CN" altLang="zh-CN" sz="36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算法的</a:t>
            </a:r>
            <a:r>
              <a:rPr kumimoji="1" lang="en-US" altLang="zh-CN" dirty="0"/>
              <a:t>E</a:t>
            </a:r>
            <a:r>
              <a:rPr kumimoji="1" lang="zh-CN" altLang="en-US" dirty="0"/>
              <a:t>步，确定</a:t>
            </a:r>
            <a:r>
              <a:rPr kumimoji="1" lang="en-US" altLang="zh-CN" dirty="0"/>
              <a:t>Q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1841133"/>
            <a:ext cx="3922149" cy="704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000962"/>
            <a:ext cx="7480616" cy="77205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EM</a:t>
            </a:r>
            <a:r>
              <a:rPr kumimoji="1" lang="zh-CN" altLang="en-US" dirty="0"/>
              <a:t>算法在高斯混合模型学习中的应用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、确定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算法的</a:t>
            </a:r>
            <a:r>
              <a:rPr kumimoji="1" lang="en-US" altLang="zh-CN" dirty="0"/>
              <a:t>M</a:t>
            </a:r>
            <a:r>
              <a:rPr kumimoji="1" lang="zh-CN" altLang="en-US" dirty="0"/>
              <a:t>步：</a:t>
            </a:r>
            <a:endParaRPr kumimoji="1" lang="en-US" altLang="zh-CN" dirty="0"/>
          </a:p>
          <a:p>
            <a:r>
              <a:rPr kumimoji="1" lang="zh-CN" altLang="en-US" dirty="0"/>
              <a:t>  求：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dirty="0"/>
              <a:t> </a:t>
            </a:r>
            <a:r>
              <a:rPr kumimoji="1" lang="zh-CN" altLang="en-US" dirty="0"/>
              <a:t>  采用求导的方法：   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52" y="1971153"/>
            <a:ext cx="2926070" cy="4347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38" y="2508545"/>
            <a:ext cx="4590510" cy="382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45" y="3908257"/>
            <a:ext cx="1734191" cy="14815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567" y="3976604"/>
            <a:ext cx="1944216" cy="1144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869" y="3789040"/>
            <a:ext cx="1782198" cy="102611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高斯混合模型参数估计的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输入：观测数据</a:t>
            </a:r>
            <a:r>
              <a:rPr kumimoji="1" lang="en-US" altLang="zh-CN" dirty="0"/>
              <a:t>y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,y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,…</a:t>
            </a:r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N</a:t>
            </a:r>
            <a:r>
              <a:rPr kumimoji="1" lang="en-US" altLang="zh-CN" dirty="0"/>
              <a:t>, </a:t>
            </a:r>
            <a:r>
              <a:rPr kumimoji="1" lang="zh-CN" altLang="en-US" dirty="0"/>
              <a:t>高斯混合模型</a:t>
            </a:r>
            <a:endParaRPr kumimoji="1" lang="en-US" altLang="zh-CN" dirty="0"/>
          </a:p>
          <a:p>
            <a:r>
              <a:rPr kumimoji="1" lang="zh-CN" altLang="en-US" dirty="0"/>
              <a:t>输出：高斯混合模型参数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、设定初始值开始迭代</a:t>
            </a:r>
            <a:endParaRPr kumimoji="1" lang="en-US" altLang="zh-CN" dirty="0"/>
          </a:p>
          <a:p>
            <a:r>
              <a:rPr kumimoji="1" lang="zh-CN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</a:t>
            </a:r>
            <a:r>
              <a:rPr kumimoji="1" lang="zh-CN" altLang="en-US" dirty="0"/>
              <a:t>步，响应度计算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15" y="3158970"/>
            <a:ext cx="2449007" cy="118813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高斯混合模型参数估计的</a:t>
            </a:r>
            <a:r>
              <a:rPr kumimoji="1" lang="en-US" altLang="zh-CN" dirty="0"/>
              <a:t>EM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510" y="1133745"/>
            <a:ext cx="7326815" cy="441049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输入：观测数据</a:t>
            </a:r>
            <a:r>
              <a:rPr kumimoji="1" lang="en-US" altLang="zh-CN" dirty="0"/>
              <a:t>y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,y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,…</a:t>
            </a:r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N</a:t>
            </a:r>
            <a:r>
              <a:rPr kumimoji="1" lang="en-US" altLang="zh-CN" dirty="0"/>
              <a:t>, </a:t>
            </a:r>
            <a:r>
              <a:rPr kumimoji="1" lang="zh-CN" altLang="en-US" dirty="0"/>
              <a:t>高斯混合模型</a:t>
            </a:r>
            <a:endParaRPr kumimoji="1" lang="en-US" altLang="zh-CN" dirty="0"/>
          </a:p>
          <a:p>
            <a:r>
              <a:rPr kumimoji="1" lang="zh-CN" altLang="en-US" dirty="0"/>
              <a:t>输出：高斯混合模型参数</a:t>
            </a:r>
            <a:endParaRPr kumimoji="1" lang="en-US" altLang="zh-CN" dirty="0"/>
          </a:p>
          <a:p>
            <a:r>
              <a:rPr kumimoji="1" lang="zh-CN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</a:t>
            </a:r>
            <a:r>
              <a:rPr kumimoji="1" lang="zh-CN" altLang="en-US" dirty="0"/>
              <a:t>步，计算新一轮迭代的模型参数：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zh-CN" dirty="0"/>
              <a:t>4</a:t>
            </a:r>
            <a:r>
              <a:rPr kumimoji="1" lang="zh-CN" altLang="en-US" dirty="0"/>
              <a:t>、重复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步直到收敛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702250"/>
            <a:ext cx="1566174" cy="1453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70" y="2800908"/>
            <a:ext cx="2106234" cy="1256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68" y="2702250"/>
            <a:ext cx="1404156" cy="1120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7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F5F307-21D6-4145-8EE9-0CC27464B25C}"/>
                  </a:ext>
                </a:extLst>
              </p:cNvPr>
              <p:cNvSpPr txBox="1"/>
              <p:nvPr/>
            </p:nvSpPr>
            <p:spPr>
              <a:xfrm>
                <a:off x="230181" y="1268760"/>
                <a:ext cx="8683638" cy="43473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设对数似然函数</a:t>
                </a:r>
                <a14:m>
                  <m:oMath xmlns:m="http://schemas.openxmlformats.org/officeDocument/2006/math">
                    <m:r>
                      <a:rPr lang="en-US" altLang="zh-CN" sz="3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zh-CN" sz="32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有二阶连续偏导数</a:t>
                </a:r>
                <a:endParaRPr lang="en-US" altLang="zh-CN" sz="32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3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3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zh-CN" sz="32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sz="3200" b="1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得分函数</a:t>
                </a:r>
                <a:r>
                  <a:rPr lang="en-US" altLang="zh-CN" sz="3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(score function)</a:t>
                </a: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zh-CN" altLang="zh-CN" sz="3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 err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3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  <m:r>
                      <a:rPr lang="en-US" altLang="zh-CN" sz="3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3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32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估计方程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1" dirty="0">
                  <a:solidFill>
                    <a:srgbClr val="FF0000"/>
                  </a:solidFill>
                  <a:effectLst/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 err="1">
                    <a:latin typeface="宋体" panose="02010600030101010101" pitchFamily="2" charset="-122"/>
                    <a:cs typeface="Times New Roman" panose="02020603050405020304" pitchFamily="18" charset="0"/>
                  </a:rPr>
                  <a:t>求最大似然估计可以通过解</a:t>
                </a:r>
                <a:r>
                  <a:rPr lang="zh-CN" altLang="en-US" sz="32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估计方程</a:t>
                </a:r>
                <a:endParaRPr lang="zh-CN" altLang="en-US" sz="3200" dirty="0">
                  <a:solidFill>
                    <a:srgbClr val="006699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F5F307-21D6-4145-8EE9-0CC27464B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1" y="1268760"/>
                <a:ext cx="8683638" cy="4347344"/>
              </a:xfrm>
              <a:prstGeom prst="rect">
                <a:avLst/>
              </a:prstGeom>
              <a:blipFill>
                <a:blip r:embed="rId2"/>
                <a:stretch>
                  <a:fillRect l="-1826" t="-2244" b="-3506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8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4224B6-F537-480A-8E6B-17CB8711200E}"/>
                  </a:ext>
                </a:extLst>
              </p:cNvPr>
              <p:cNvSpPr txBox="1"/>
              <p:nvPr/>
            </p:nvSpPr>
            <p:spPr>
              <a:xfrm>
                <a:off x="301017" y="1223755"/>
                <a:ext cx="6267495" cy="127855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zh-CN" altLang="zh-CN" sz="2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参数真值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⋆</m:t>
                            </m:r>
                          </m:sub>
                        </m:sSub>
                      </m:e>
                      <m:sub>
                        <m:r>
                          <a:rPr lang="en-US" altLang="zh-CN" sz="2800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sub>
                    </m:sSub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zh-CN" altLang="zh-CN" sz="2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zh-CN" sz="2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最大值点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1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4224B6-F537-480A-8E6B-17CB87112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7" y="1223755"/>
                <a:ext cx="6267495" cy="1278555"/>
              </a:xfrm>
              <a:prstGeom prst="rect">
                <a:avLst/>
              </a:prstGeom>
              <a:blipFill>
                <a:blip r:embed="rId2"/>
                <a:stretch>
                  <a:fillRect l="-1944" t="-6699" b="-1291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01227C3-F56D-4024-B7C0-BC54A1B7F0D6}"/>
              </a:ext>
            </a:extLst>
          </p:cNvPr>
          <p:cNvSpPr txBox="1"/>
          <p:nvPr/>
        </p:nvSpPr>
        <p:spPr>
          <a:xfrm>
            <a:off x="206515" y="2528900"/>
            <a:ext cx="4689564" cy="52322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的信息阵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6F4C30C-4E5D-4AA5-A768-DCB42BD7F57A}"/>
                  </a:ext>
                </a:extLst>
              </p:cNvPr>
              <p:cNvSpPr txBox="1"/>
              <p:nvPr/>
            </p:nvSpPr>
            <p:spPr>
              <a:xfrm>
                <a:off x="227235" y="3186529"/>
                <a:ext cx="8459565" cy="48494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𝛉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⋆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𝛉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sz="1800">
                              <a:effectLst/>
                              <a:latin typeface="Cambria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𝛉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𝛉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𝛉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mr>
                    </m:m>
                  </m:oMath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6F4C30C-4E5D-4AA5-A768-DCB42BD7F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5" y="3186529"/>
                <a:ext cx="8459565" cy="484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0BB736-4BEE-4EC3-A5FE-01DA33EDC400}"/>
                  </a:ext>
                </a:extLst>
              </p:cNvPr>
              <p:cNvSpPr txBox="1"/>
              <p:nvPr/>
            </p:nvSpPr>
            <p:spPr>
              <a:xfrm>
                <a:off x="284548" y="4189293"/>
                <a:ext cx="6550010" cy="133773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在适当正则性条件下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1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渐近正态分布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ad>
                              <m:radPr>
                                <m:degHide m:val="on"/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</m:acc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𝛉</m:t>
                                    </m:r>
                                  </m:e>
                                  <m:sub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⋆</m:t>
                                    </m:r>
                                  </m:sub>
                                </m:sSub>
                              </m:e>
                            </m:d>
                            <m:limUpp>
                              <m:limUpp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</m:e>
                              <m:lim>
                                <m:r>
                                  <m:rPr>
                                    <m:nor/>
                                  </m:rPr>
                                  <a:rPr lang="en-US" altLang="zh-CN" sz="2800">
                                    <a:effectLst/>
                                    <a:latin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</m:lim>
                            </m:limUpp>
                            <m:r>
                              <m:rPr>
                                <m:nor/>
                              </m:rPr>
                              <a:rPr lang="en-US" altLang="zh-CN" sz="2800">
                                <a:effectLst/>
                                <a:latin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𝛉</m:t>
                                        </m:r>
                                      </m:e>
                                      <m:sub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⋆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 </m:t>
                            </m:r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→∞,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0BB736-4BEE-4EC3-A5FE-01DA33ED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8" y="4189293"/>
                <a:ext cx="6550010" cy="1337739"/>
              </a:xfrm>
              <a:prstGeom prst="rect">
                <a:avLst/>
              </a:prstGeom>
              <a:blipFill>
                <a:blip r:embed="rId4"/>
                <a:stretch>
                  <a:fillRect l="-1676" t="-454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8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C5D96BB7-F3EE-475D-8C4A-757D9F1B8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875" y="142875"/>
            <a:ext cx="8229600" cy="642938"/>
          </a:xfrm>
        </p:spPr>
        <p:txBody>
          <a:bodyPr/>
          <a:lstStyle/>
          <a:p>
            <a:pPr algn="l" defTabSz="512763" fontAlgn="base">
              <a:spcAft>
                <a:spcPct val="0"/>
              </a:spcAft>
            </a:pPr>
            <a:r>
              <a:rPr lang="en-US" altLang="zh-CN" sz="3600" b="0" dirty="0">
                <a:latin typeface="+mn-lt"/>
                <a:ea typeface="+mn-ea"/>
              </a:rPr>
              <a:t>4.1.2 </a:t>
            </a:r>
            <a:r>
              <a:rPr lang="zh-CN" altLang="en-US" sz="3600" b="0" dirty="0">
                <a:latin typeface="+mn-lt"/>
                <a:ea typeface="+mn-ea"/>
              </a:rPr>
              <a:t>得分法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5A8BAC01-8B7C-42BB-BE3B-AED279295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3912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CE3FB9-BAC7-4293-A5BB-B8E090A183F8}" type="slidenum">
              <a:rPr lang="zh-CN" altLang="en-US">
                <a:solidFill>
                  <a:srgbClr val="898989"/>
                </a:solidFill>
              </a:rPr>
              <a:pPr/>
              <a:t>9</a:t>
            </a:fld>
            <a:endParaRPr lang="zh-CN" alt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A4260A-D6DE-4176-BF4F-0A760E341BB8}"/>
                  </a:ext>
                </a:extLst>
              </p:cNvPr>
              <p:cNvSpPr txBox="1"/>
              <p:nvPr/>
            </p:nvSpPr>
            <p:spPr>
              <a:xfrm>
                <a:off x="116504" y="1092221"/>
                <a:ext cx="8955996" cy="501675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⋆</m:t>
                            </m:r>
                          </m:sub>
                        </m:sSub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>
                        <a:effectLst/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Var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e>
                              <m:sub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⋆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⋆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8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信息阵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2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独立同分布时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⋆</m:t>
                            </m:r>
                          </m:sub>
                        </m:sSub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𝑛𝐼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⋆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altLang="zh-CN" sz="2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求得最大似然估计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后，</a:t>
                </a:r>
                <a:r>
                  <a:rPr lang="zh-CN" altLang="zh-CN" sz="28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𝛉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协方差阵</a:t>
                </a:r>
                <a:endParaRPr lang="zh-CN" altLang="zh-CN" sz="40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A4260A-D6DE-4176-BF4F-0A760E34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4" y="1092221"/>
                <a:ext cx="8955996" cy="5016758"/>
              </a:xfrm>
              <a:prstGeom prst="rect">
                <a:avLst/>
              </a:prstGeom>
              <a:blipFill>
                <a:blip r:embed="rId2"/>
                <a:stretch>
                  <a:fillRect l="-1361" t="-1215" r="-74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>
          <a:noFill/>
        </a:ln>
      </a:spPr>
      <a:bodyPr wrap="square">
        <a:spAutoFit/>
      </a:bodyPr>
      <a:lstStyle>
        <a:defPPr algn="l">
          <a:defRPr sz="3200" i="1" smtClean="0">
            <a:latin typeface="Cambria Math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21199</TotalTime>
  <Words>1935</Words>
  <Application>Microsoft Office PowerPoint</Application>
  <PresentationFormat>全屏显示(4:3)</PresentationFormat>
  <Paragraphs>383</Paragraphs>
  <Slides>63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Verdana</vt:lpstr>
      <vt:lpstr>Wingdings</vt:lpstr>
      <vt:lpstr>Wingdings 2</vt:lpstr>
      <vt:lpstr>1_主题1</vt:lpstr>
      <vt:lpstr>1_自定义设计方案</vt:lpstr>
      <vt:lpstr>自定义设计方案</vt:lpstr>
      <vt:lpstr>HDOfficeLightV0</vt:lpstr>
      <vt:lpstr>统计计算 Statistical Computation</vt:lpstr>
      <vt:lpstr> </vt:lpstr>
      <vt:lpstr>4.1.1 概述 4.1.2 得分法 4.1.3 精简最大似然估计</vt:lpstr>
      <vt:lpstr>4.1.1 概述</vt:lpstr>
      <vt:lpstr>4.1.1 概述</vt:lpstr>
      <vt:lpstr>4.1.1 概述</vt:lpstr>
      <vt:lpstr>4.1.2 得分法</vt:lpstr>
      <vt:lpstr>4.1.2 得分法</vt:lpstr>
      <vt:lpstr>4.1.2 得分法</vt:lpstr>
      <vt:lpstr>4.1.2 得分法</vt:lpstr>
      <vt:lpstr>4.1.2 得分法</vt:lpstr>
      <vt:lpstr>4.1.2 得分法</vt:lpstr>
      <vt:lpstr>4.1.2 得分法</vt:lpstr>
      <vt:lpstr>4.1.2 得分法</vt:lpstr>
      <vt:lpstr>4.1.2 得分法</vt:lpstr>
      <vt:lpstr>4.1.3 精简最大似然估计</vt:lpstr>
      <vt:lpstr>PowerPoint 演示文稿</vt:lpstr>
      <vt:lpstr>4.3.1 EM算法引入 4.3.2 EM算法的收敛性 4.3.3 EM算法的应用</vt:lpstr>
      <vt:lpstr>4.3.1 EM算法引入</vt:lpstr>
      <vt:lpstr>4.3.1 EM算法引入</vt:lpstr>
      <vt:lpstr>4.3.1 EM算法引入</vt:lpstr>
      <vt:lpstr>4.3.1 EM算法引入</vt:lpstr>
      <vt:lpstr>4.3.1 EM算法引入</vt:lpstr>
      <vt:lpstr>4.3.1 EM算法引入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4.3.1 EM算法引入</vt:lpstr>
      <vt:lpstr>4.3.1 EM算法引入</vt:lpstr>
      <vt:lpstr>算法9.1 EM算法</vt:lpstr>
      <vt:lpstr>EM算法</vt:lpstr>
      <vt:lpstr>EM算法</vt:lpstr>
      <vt:lpstr>三硬币模型</vt:lpstr>
      <vt:lpstr>PowerPoint 演示文稿</vt:lpstr>
      <vt:lpstr>三硬币模型</vt:lpstr>
      <vt:lpstr>EM方法</vt:lpstr>
      <vt:lpstr>EM方法</vt:lpstr>
      <vt:lpstr>EM方法</vt:lpstr>
      <vt:lpstr>4.3.2 EM算法的收敛性</vt:lpstr>
      <vt:lpstr>EM算法的导出</vt:lpstr>
      <vt:lpstr>EM算法的导出</vt:lpstr>
      <vt:lpstr>EM算法的导出</vt:lpstr>
      <vt:lpstr>EM算法的解释</vt:lpstr>
      <vt:lpstr>EM算法的收敛性</vt:lpstr>
      <vt:lpstr>EM算法的收敛性</vt:lpstr>
      <vt:lpstr>EM算法的收敛性</vt:lpstr>
      <vt:lpstr>EM算法的收敛性</vt:lpstr>
      <vt:lpstr>EM算法的收敛性</vt:lpstr>
      <vt:lpstr>EM算法在高斯混合模型学习中的应用</vt:lpstr>
      <vt:lpstr>高斯混合模型参数估计的EM算法</vt:lpstr>
      <vt:lpstr>EM算法在高斯混合模型学习中的应用</vt:lpstr>
      <vt:lpstr>EM算法在高斯混合模型学习中的应用</vt:lpstr>
      <vt:lpstr>EM算法在高斯混合模型学习中的应用</vt:lpstr>
      <vt:lpstr>EM算法在高斯混合模型学习中的应用</vt:lpstr>
      <vt:lpstr>EM算法在高斯混合模型学习中的应用</vt:lpstr>
      <vt:lpstr>EM算法在高斯混合模型学习中的应用</vt:lpstr>
      <vt:lpstr>高斯混合模型参数估计的EM算法</vt:lpstr>
      <vt:lpstr>高斯混合模型参数估计的EM算法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yf soon</cp:lastModifiedBy>
  <cp:revision>703</cp:revision>
  <cp:lastPrinted>1601-01-01T00:00:00Z</cp:lastPrinted>
  <dcterms:created xsi:type="dcterms:W3CDTF">1601-01-01T00:00:00Z</dcterms:created>
  <dcterms:modified xsi:type="dcterms:W3CDTF">2023-12-12T12:50:26Z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